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67" r:id="rId4"/>
    <p:sldId id="269" r:id="rId5"/>
    <p:sldId id="271" r:id="rId6"/>
    <p:sldId id="272" r:id="rId7"/>
    <p:sldId id="273" r:id="rId8"/>
    <p:sldId id="274" r:id="rId9"/>
    <p:sldId id="294" r:id="rId10"/>
    <p:sldId id="278" r:id="rId11"/>
    <p:sldId id="270" r:id="rId12"/>
    <p:sldId id="275" r:id="rId13"/>
    <p:sldId id="276" r:id="rId14"/>
    <p:sldId id="277" r:id="rId15"/>
    <p:sldId id="268" r:id="rId16"/>
    <p:sldId id="258" r:id="rId17"/>
    <p:sldId id="284" r:id="rId18"/>
    <p:sldId id="319" r:id="rId19"/>
    <p:sldId id="283" r:id="rId20"/>
    <p:sldId id="347" r:id="rId21"/>
    <p:sldId id="320" r:id="rId22"/>
    <p:sldId id="286" r:id="rId23"/>
    <p:sldId id="285" r:id="rId24"/>
    <p:sldId id="356" r:id="rId25"/>
    <p:sldId id="355" r:id="rId26"/>
    <p:sldId id="296" r:id="rId27"/>
    <p:sldId id="348" r:id="rId28"/>
    <p:sldId id="357" r:id="rId29"/>
    <p:sldId id="349" r:id="rId30"/>
    <p:sldId id="350" r:id="rId31"/>
    <p:sldId id="295" r:id="rId32"/>
    <p:sldId id="299" r:id="rId33"/>
    <p:sldId id="311" r:id="rId34"/>
    <p:sldId id="321" r:id="rId35"/>
    <p:sldId id="310" r:id="rId36"/>
    <p:sldId id="351" r:id="rId37"/>
    <p:sldId id="352" r:id="rId38"/>
    <p:sldId id="293" r:id="rId39"/>
    <p:sldId id="353" r:id="rId40"/>
    <p:sldId id="303" r:id="rId41"/>
    <p:sldId id="305" r:id="rId42"/>
    <p:sldId id="292" r:id="rId43"/>
    <p:sldId id="354" r:id="rId44"/>
    <p:sldId id="314" r:id="rId45"/>
    <p:sldId id="291" r:id="rId46"/>
    <p:sldId id="304" r:id="rId47"/>
    <p:sldId id="306" r:id="rId48"/>
    <p:sldId id="309" r:id="rId49"/>
    <p:sldId id="318" r:id="rId50"/>
    <p:sldId id="307" r:id="rId51"/>
    <p:sldId id="322" r:id="rId52"/>
    <p:sldId id="259" r:id="rId53"/>
    <p:sldId id="260" r:id="rId54"/>
    <p:sldId id="263" r:id="rId55"/>
    <p:sldId id="332" r:id="rId56"/>
    <p:sldId id="325" r:id="rId57"/>
    <p:sldId id="323" r:id="rId58"/>
    <p:sldId id="315" r:id="rId59"/>
    <p:sldId id="331" r:id="rId60"/>
    <p:sldId id="333" r:id="rId61"/>
    <p:sldId id="316" r:id="rId62"/>
    <p:sldId id="261" r:id="rId63"/>
    <p:sldId id="266" r:id="rId64"/>
    <p:sldId id="317" r:id="rId65"/>
    <p:sldId id="326" r:id="rId66"/>
    <p:sldId id="335" r:id="rId67"/>
    <p:sldId id="334" r:id="rId68"/>
    <p:sldId id="336" r:id="rId69"/>
    <p:sldId id="337" r:id="rId70"/>
    <p:sldId id="338" r:id="rId71"/>
    <p:sldId id="339" r:id="rId72"/>
    <p:sldId id="340" r:id="rId73"/>
    <p:sldId id="341" r:id="rId74"/>
    <p:sldId id="328" r:id="rId75"/>
    <p:sldId id="342" r:id="rId76"/>
    <p:sldId id="344" r:id="rId77"/>
    <p:sldId id="343" r:id="rId78"/>
    <p:sldId id="345" r:id="rId79"/>
    <p:sldId id="346" r:id="rId80"/>
    <p:sldId id="329" r:id="rId81"/>
    <p:sldId id="327" r:id="rId82"/>
    <p:sldId id="264" r:id="rId83"/>
    <p:sldId id="265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79" autoAdjust="0"/>
  </p:normalViewPr>
  <p:slideViewPr>
    <p:cSldViewPr>
      <p:cViewPr varScale="1">
        <p:scale>
          <a:sx n="120" d="100"/>
          <a:sy n="120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282E5-EAE3-490F-81F7-C55038532C36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89BE4-C617-4450-80F5-63BB3783F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</a:t>
            </a:r>
            <a:r>
              <a:rPr lang="ru-RU" baseline="0" dirty="0" smtClean="0"/>
              <a:t> это такое?</a:t>
            </a:r>
          </a:p>
          <a:p>
            <a:r>
              <a:rPr lang="ru-RU" baseline="0" dirty="0" smtClean="0"/>
              <a:t>Почему применяется метод Монте-Карло?</a:t>
            </a:r>
          </a:p>
          <a:p>
            <a:r>
              <a:rPr lang="ru-RU" baseline="0" dirty="0" smtClean="0"/>
              <a:t>Какова размерность интеграла?</a:t>
            </a:r>
          </a:p>
          <a:p>
            <a:endParaRPr lang="ru-RU" baseline="0" dirty="0" smtClean="0"/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Скорость сходимости данного метода сравнительно мала и определяется величиной 1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получить следующий знак после запятой (уменьшить погрешность примерно в 10 раз)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в 100 раз увеличить число испытаний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Однако скорость сходимости не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зависит от размерности пространства (и сохраняется для интегралов счетной кратности). Эта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особенность является ключевой и объясняет широкую популярность метода Монте-Карло в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задачах моделирования глобального освещения.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9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8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278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– </a:t>
            </a:r>
            <a:r>
              <a:rPr lang="ru-RU" dirty="0" smtClean="0"/>
              <a:t>текущая</a:t>
            </a:r>
            <a:r>
              <a:rPr lang="ru-RU" baseline="0" dirty="0" smtClean="0"/>
              <a:t> точка</a:t>
            </a:r>
          </a:p>
          <a:p>
            <a:r>
              <a:rPr lang="en-US" baseline="0" dirty="0" smtClean="0"/>
              <a:t>Y – </a:t>
            </a:r>
            <a:r>
              <a:rPr lang="ru-RU" baseline="0" dirty="0" smtClean="0"/>
              <a:t>следующая точка</a:t>
            </a:r>
          </a:p>
          <a:p>
            <a:r>
              <a:rPr lang="ru-RU" dirty="0" smtClean="0"/>
              <a:t>Для завершения К, предварительное расположение образца ¯ Y выбирается в зависимости от T и ¯ X,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X – </a:t>
            </a:r>
            <a:r>
              <a:rPr lang="ru-RU" dirty="0" smtClean="0"/>
              <a:t>текущая</a:t>
            </a:r>
            <a:r>
              <a:rPr lang="ru-RU" baseline="0" dirty="0" smtClean="0"/>
              <a:t> точка</a:t>
            </a:r>
            <a:r>
              <a:rPr lang="en-US" baseline="0" dirty="0" smtClean="0"/>
              <a:t>; Y – </a:t>
            </a:r>
            <a:r>
              <a:rPr lang="ru-RU" baseline="0" dirty="0" smtClean="0"/>
              <a:t>следующая точка</a:t>
            </a:r>
            <a:r>
              <a:rPr lang="en-US" baseline="0" dirty="0" smtClean="0"/>
              <a:t>; </a:t>
            </a:r>
            <a:r>
              <a:rPr lang="ru-RU" dirty="0" smtClean="0"/>
              <a:t>Для завершения К, предварительное расположение </a:t>
            </a:r>
            <a:r>
              <a:rPr lang="ru-RU" dirty="0" err="1" smtClean="0"/>
              <a:t>сэмпла</a:t>
            </a:r>
            <a:r>
              <a:rPr lang="ru-RU" dirty="0" smtClean="0"/>
              <a:t> Y выбирается в зависимости от T и  X.</a:t>
            </a:r>
          </a:p>
          <a:p>
            <a:r>
              <a:rPr lang="en-US" dirty="0" smtClean="0"/>
              <a:t>T </a:t>
            </a:r>
            <a:r>
              <a:rPr lang="ru-RU" dirty="0" smtClean="0"/>
              <a:t>– переходная</a:t>
            </a:r>
            <a:r>
              <a:rPr lang="ru-RU" baseline="0" dirty="0" smtClean="0"/>
              <a:t> функция, </a:t>
            </a:r>
            <a:r>
              <a:rPr lang="ru-RU" dirty="0" smtClean="0"/>
              <a:t>вероятность выбрать </a:t>
            </a:r>
            <a:r>
              <a:rPr lang="en-US" dirty="0" smtClean="0"/>
              <a:t>y</a:t>
            </a:r>
            <a:r>
              <a:rPr lang="ru-RU" dirty="0" smtClean="0"/>
              <a:t> после </a:t>
            </a:r>
            <a:r>
              <a:rPr lang="en-US" dirty="0" smtClean="0"/>
              <a:t>x</a:t>
            </a:r>
            <a:r>
              <a:rPr lang="ru-RU" dirty="0" smtClean="0"/>
              <a:t>.</a:t>
            </a:r>
            <a:r>
              <a:rPr lang="ru-RU" baseline="0" dirty="0" smtClean="0"/>
              <a:t> Иначе называемая стратегия мутации.</a:t>
            </a:r>
            <a:endParaRPr lang="ru-RU" dirty="0" smtClean="0"/>
          </a:p>
          <a:p>
            <a:r>
              <a:rPr lang="en-US" baseline="0" dirty="0" smtClean="0"/>
              <a:t>a – </a:t>
            </a:r>
            <a:r>
              <a:rPr lang="ru-RU" baseline="0" dirty="0" smtClean="0"/>
              <a:t>вероятность мигрировать</a:t>
            </a:r>
          </a:p>
          <a:p>
            <a:r>
              <a:rPr lang="en-US" dirty="0" smtClean="0"/>
              <a:t>1-a – </a:t>
            </a:r>
            <a:r>
              <a:rPr lang="ru-RU" dirty="0" smtClean="0"/>
              <a:t>вероятность остаться</a:t>
            </a:r>
          </a:p>
          <a:p>
            <a:r>
              <a:rPr lang="en-US" dirty="0" smtClean="0"/>
              <a:t>f(x)</a:t>
            </a:r>
            <a:r>
              <a:rPr lang="ru-RU" dirty="0" smtClean="0"/>
              <a:t> – </a:t>
            </a:r>
            <a:r>
              <a:rPr lang="ru-RU" dirty="0" err="1" smtClean="0"/>
              <a:t>высичляемая</a:t>
            </a:r>
            <a:r>
              <a:rPr lang="ru-RU" dirty="0" smtClean="0"/>
              <a:t> функция, в нашем случае значение </a:t>
            </a:r>
            <a:r>
              <a:rPr lang="ru-RU" dirty="0" err="1" smtClean="0"/>
              <a:t>сэмпла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Сколько</a:t>
            </a:r>
            <a:r>
              <a:rPr lang="ru-RU" baseline="0" dirty="0" smtClean="0"/>
              <a:t> фотонов приблизительно нужно?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4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</a:t>
            </a:r>
            <a:r>
              <a:rPr lang="ru-RU" baseline="0" dirty="0" smtClean="0"/>
              <a:t> это такое?</a:t>
            </a:r>
          </a:p>
          <a:p>
            <a:r>
              <a:rPr lang="ru-RU" baseline="0" dirty="0" smtClean="0"/>
              <a:t>Почему применяется метод Монте-Карло?</a:t>
            </a:r>
          </a:p>
          <a:p>
            <a:r>
              <a:rPr lang="ru-RU" baseline="0" dirty="0" smtClean="0"/>
              <a:t>Какова размерность интеграла?</a:t>
            </a:r>
          </a:p>
          <a:p>
            <a:endParaRPr lang="ru-RU" baseline="0" dirty="0" smtClean="0"/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Скорость сходимости данного метода сравнительно мала и определяется величиной 1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получить следующий знак после запятой (уменьшить погрешность примерно в 10 раз)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в 100 раз увеличить число испытаний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Однако скорость сходимости не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зависит от размерности пространства (и сохраняется для интегралов счетной кратности). Эта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особенность является ключевой и объясняет широкую популярность метода Монте-Карло в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задачах моделирования глобального освещения.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9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Выборка</a:t>
            </a:r>
            <a:r>
              <a:rPr lang="ru-RU" baseline="0" dirty="0" smtClean="0"/>
              <a:t> по значимости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82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Куда делось </a:t>
            </a:r>
            <a:r>
              <a:rPr lang="en-US" dirty="0" smtClean="0"/>
              <a:t>(b-a) ? - </a:t>
            </a:r>
            <a:r>
              <a:rPr lang="ru-RU" dirty="0" smtClean="0"/>
              <a:t>Поскольку нас интересует значение яркости в точке</a:t>
            </a:r>
            <a:r>
              <a:rPr lang="ru-RU" baseline="0" dirty="0" smtClean="0"/>
              <a:t> … яркость, а что такое яркость?</a:t>
            </a:r>
          </a:p>
          <a:p>
            <a:r>
              <a:rPr lang="ru-RU" dirty="0" smtClean="0"/>
              <a:t>Как определяется в чем измеряется?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46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9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Почему</a:t>
            </a:r>
            <a:r>
              <a:rPr lang="ru-RU" baseline="0" dirty="0" smtClean="0"/>
              <a:t> </a:t>
            </a:r>
            <a:r>
              <a:rPr lang="ru-RU" baseline="0" smtClean="0"/>
              <a:t>схема сходится?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8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89BE4-C617-4450-80F5-63BB3783F66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48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gamedev.ru/code/forum/?id=146616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4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8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gif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users-cs.au.dk/toshiya/starpm2012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users-cs.au.dk/toshiya/starpm201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763739"/>
          </a:xfrm>
        </p:spPr>
        <p:txBody>
          <a:bodyPr>
            <a:normAutofit/>
          </a:bodyPr>
          <a:lstStyle/>
          <a:p>
            <a:r>
              <a:rPr lang="ru-RU" dirty="0" smtClean="0"/>
              <a:t>Методы расчета интеграла освещенности на основе трассировки лучей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Фролов В.А., Игнатенко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6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Проблема точности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3"/>
            <a:ext cx="6336704" cy="42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4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Whitted</a:t>
            </a:r>
            <a:r>
              <a:rPr lang="en-US" dirty="0" smtClean="0"/>
              <a:t> Ray Tracing”</a:t>
            </a:r>
            <a:endParaRPr lang="ru-RU" dirty="0"/>
          </a:p>
        </p:txBody>
      </p:sp>
      <p:pic>
        <p:nvPicPr>
          <p:cNvPr id="2052" name="Picture 4" descr="http://www.ray-tracing.ru/upload/articles/articles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912768" cy="410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Функции расстояния</a:t>
            </a:r>
          </a:p>
          <a:p>
            <a:r>
              <a:rPr lang="en-US" dirty="0" smtClean="0"/>
              <a:t>D = f(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Distance-Aided Ray Marching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http://courses.graphicon.ru/files/courses/cg/2011/assigns/assign4/im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4196316" cy="25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ray-tracing.ru/upload/articles/articles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2093"/>
            <a:ext cx="4062033" cy="25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pic>
        <p:nvPicPr>
          <p:cNvPr id="11266" name="Picture 2" descr="http://bugman123.com/Hypercomplex/Julia-Quaternion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pic>
        <p:nvPicPr>
          <p:cNvPr id="12290" name="Picture 2" descr="x1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5" y="1268760"/>
            <a:ext cx="3867458" cy="25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x15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43" y="1268759"/>
            <a:ext cx="4520631" cy="254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5" y="3933056"/>
            <a:ext cx="3867458" cy="21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4839" y="6226247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http://www.gamedev.ru/code/forum/?</a:t>
            </a:r>
            <a:r>
              <a:rPr lang="en-US" dirty="0" smtClean="0">
                <a:hlinkClick r:id="rId5"/>
              </a:rPr>
              <a:t>id=146616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12296" name="Picture 8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43" y="3933056"/>
            <a:ext cx="3867458" cy="21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smtClean="0"/>
              <a:t>Проблема (много треугольников)</a:t>
            </a:r>
            <a:endParaRPr lang="en-US" dirty="0" smtClean="0"/>
          </a:p>
          <a:p>
            <a:pPr lvl="1"/>
            <a:r>
              <a:rPr lang="ru-RU" dirty="0" smtClean="0"/>
              <a:t>Поиск пересечений</a:t>
            </a:r>
            <a:endParaRPr lang="ru-RU" dirty="0"/>
          </a:p>
        </p:txBody>
      </p:sp>
      <p:pic>
        <p:nvPicPr>
          <p:cNvPr id="9" name="Picture 8" descr="http://3.bp.blogspot.com/_QriB505bzT0/SZYtO5DrknI/AAAAAAAAAUk/DOOyw59nmaY/s400/Gustafson_Whit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6" y="2564904"/>
            <a:ext cx="30199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ray-tracing.ru/upload/articles/articles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6" y="5013176"/>
            <a:ext cx="3019912" cy="17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58171"/>
            <a:ext cx="5213912" cy="424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8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Ускоряющие структуры</a:t>
            </a:r>
          </a:p>
          <a:p>
            <a:pPr lvl="1"/>
            <a:r>
              <a:rPr lang="ru-RU" dirty="0" smtClean="0"/>
              <a:t>Регулярные и иерархические сетки</a:t>
            </a:r>
          </a:p>
          <a:p>
            <a:pPr lvl="1"/>
            <a:r>
              <a:rPr lang="ru-RU" dirty="0" err="1" smtClean="0"/>
              <a:t>Октодеревья</a:t>
            </a:r>
            <a:endParaRPr lang="ru-RU" dirty="0" smtClean="0"/>
          </a:p>
          <a:p>
            <a:pPr lvl="1"/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-</a:t>
            </a:r>
            <a:r>
              <a:rPr lang="ru-RU" dirty="0" smtClean="0"/>
              <a:t>деревья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err="1" smtClean="0"/>
              <a:t>bsp</a:t>
            </a:r>
            <a:r>
              <a:rPr lang="ru-RU" dirty="0" smtClean="0"/>
              <a:t>-деревья</a:t>
            </a:r>
          </a:p>
          <a:p>
            <a:pPr lvl="1"/>
            <a:r>
              <a:rPr lang="en-US" dirty="0" smtClean="0"/>
              <a:t>BVH</a:t>
            </a:r>
            <a:r>
              <a:rPr lang="ru-RU" dirty="0" smtClean="0"/>
              <a:t>-деревья</a:t>
            </a:r>
            <a:r>
              <a:rPr lang="en-US" dirty="0" smtClean="0"/>
              <a:t>, BIH</a:t>
            </a:r>
            <a:r>
              <a:rPr lang="ru-RU" dirty="0" smtClean="0"/>
              <a:t> деревья</a:t>
            </a:r>
          </a:p>
          <a:p>
            <a:r>
              <a:rPr lang="ru-RU" dirty="0"/>
              <a:t>Резюме по ускоряющим структурам</a:t>
            </a:r>
          </a:p>
          <a:p>
            <a:pPr lvl="1"/>
            <a:r>
              <a:rPr lang="ru-RU" dirty="0"/>
              <a:t>Нерегулярные разбиения лучше регулярных</a:t>
            </a:r>
          </a:p>
          <a:p>
            <a:pPr lvl="1"/>
            <a:r>
              <a:rPr lang="ru-RU" dirty="0"/>
              <a:t>Деревья должны быть разбалансированы</a:t>
            </a:r>
          </a:p>
          <a:p>
            <a:pPr lvl="1"/>
            <a:r>
              <a:rPr lang="ru-RU" dirty="0"/>
              <a:t>Наиболее практичной структурой считается </a:t>
            </a:r>
            <a:r>
              <a:rPr lang="en-US" dirty="0"/>
              <a:t>BVH</a:t>
            </a:r>
            <a:endParaRPr lang="ru-RU" dirty="0"/>
          </a:p>
          <a:p>
            <a:pPr marL="457200" lvl="1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74113"/>
            <a:ext cx="2338955" cy="25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5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4032448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0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Глобальное освещение</a:t>
            </a:r>
            <a:endParaRPr lang="ru-RU" dirty="0"/>
          </a:p>
        </p:txBody>
      </p:sp>
      <p:pic>
        <p:nvPicPr>
          <p:cNvPr id="24582" name="Picture 6" descr="http://www.blenderguru.com/wp-content/uploads/2010/07/fina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5434"/>
            <a:ext cx="3170568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mitsuba-renderer.org/images/gallery/scarf-flak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95434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twimg0-a.akamaihd.net/profile_images/1501432638/Xpz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graphics.ucsd.edu/%7Ehenrik/images/imgs/exp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0120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thearender.com/cms/images/gallery1/im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85" y="5301208"/>
            <a:ext cx="222130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38_parthenon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30120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th00.deviantart.net/fs70/PRE/f/2010/071/4/8/caustic_balls_by_koncalie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35" y="5301208"/>
            <a:ext cx="163483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Интеграл освещенности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392636"/>
              </p:ext>
            </p:extLst>
          </p:nvPr>
        </p:nvGraphicFramePr>
        <p:xfrm>
          <a:off x="788988" y="1674813"/>
          <a:ext cx="689927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" name="Формула" r:id="rId4" imgW="3390840" imgH="977760" progId="Equation.3">
                  <p:embed/>
                </p:oleObj>
              </mc:Choice>
              <mc:Fallback>
                <p:oleObj name="Формула" r:id="rId4" imgW="3390840" imgH="9777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1674813"/>
                        <a:ext cx="6899275" cy="198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988" y="4077072"/>
            <a:ext cx="2664296" cy="233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38_parthenon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9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лекции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Трассировка лучей</a:t>
            </a:r>
          </a:p>
          <a:p>
            <a:pPr lvl="1"/>
            <a:r>
              <a:rPr lang="ru-RU" dirty="0" smtClean="0"/>
              <a:t>Структуры пространственного разбиения</a:t>
            </a:r>
          </a:p>
          <a:p>
            <a:r>
              <a:rPr lang="ru-RU" dirty="0" smtClean="0"/>
              <a:t>Интеграл освещенности</a:t>
            </a:r>
          </a:p>
          <a:p>
            <a:pPr lvl="1"/>
            <a:r>
              <a:rPr lang="ru-RU" dirty="0" smtClean="0"/>
              <a:t>Метод Монте</a:t>
            </a:r>
            <a:r>
              <a:rPr lang="en-US" dirty="0" smtClean="0"/>
              <a:t>-</a:t>
            </a:r>
            <a:r>
              <a:rPr lang="ru-RU" dirty="0"/>
              <a:t>К</a:t>
            </a:r>
            <a:r>
              <a:rPr lang="ru-RU" dirty="0" smtClean="0"/>
              <a:t>арло, </a:t>
            </a:r>
            <a:r>
              <a:rPr lang="en-US" dirty="0" smtClean="0"/>
              <a:t>biased/unbiased</a:t>
            </a:r>
            <a:r>
              <a:rPr lang="ru-RU" dirty="0" smtClean="0"/>
              <a:t> методы</a:t>
            </a:r>
            <a:endParaRPr lang="ru-RU" dirty="0"/>
          </a:p>
          <a:p>
            <a:r>
              <a:rPr lang="ru-RU" dirty="0" smtClean="0"/>
              <a:t>Стохастическая трассировка лучей</a:t>
            </a:r>
          </a:p>
          <a:p>
            <a:pPr lvl="1"/>
            <a:r>
              <a:rPr lang="en-US" b="1" u="sng" dirty="0" smtClean="0"/>
              <a:t>PT</a:t>
            </a:r>
            <a:r>
              <a:rPr lang="en-US" dirty="0" smtClean="0"/>
              <a:t>, LT, BDPT, MLT, ERPT</a:t>
            </a:r>
          </a:p>
          <a:p>
            <a:pPr lvl="1"/>
            <a:r>
              <a:rPr lang="ru-RU" dirty="0" smtClean="0"/>
              <a:t>Стратегии  </a:t>
            </a:r>
            <a:r>
              <a:rPr lang="ru-RU" dirty="0" err="1" smtClean="0"/>
              <a:t>сэмплирования</a:t>
            </a:r>
            <a:r>
              <a:rPr lang="ru-RU" dirty="0" smtClean="0"/>
              <a:t> – стохастическая и детерминированная</a:t>
            </a:r>
          </a:p>
          <a:p>
            <a:pPr lvl="1"/>
            <a:r>
              <a:rPr lang="en-US" dirty="0" smtClean="0"/>
              <a:t>MIS</a:t>
            </a:r>
          </a:p>
          <a:p>
            <a:r>
              <a:rPr lang="ru-RU" dirty="0" smtClean="0"/>
              <a:t>Фотонные карты</a:t>
            </a:r>
            <a:endParaRPr lang="en-US" dirty="0" smtClean="0"/>
          </a:p>
          <a:p>
            <a:pPr lvl="1"/>
            <a:r>
              <a:rPr lang="en-US" b="1" u="sng" dirty="0" smtClean="0"/>
              <a:t>SPPM</a:t>
            </a:r>
            <a:endParaRPr lang="ru-RU" b="1" u="sng" dirty="0" smtClean="0"/>
          </a:p>
          <a:p>
            <a:r>
              <a:rPr lang="ru-RU" dirty="0" smtClean="0"/>
              <a:t>Оптимизации</a:t>
            </a:r>
          </a:p>
          <a:p>
            <a:pPr lvl="1"/>
            <a:r>
              <a:rPr lang="ru-RU" dirty="0" smtClean="0"/>
              <a:t>Кэш освещенности (</a:t>
            </a:r>
            <a:r>
              <a:rPr lang="en-US" dirty="0" smtClean="0"/>
              <a:t>Irradiance cache</a:t>
            </a:r>
            <a:r>
              <a:rPr lang="ru-RU" dirty="0" smtClean="0"/>
              <a:t>)</a:t>
            </a:r>
            <a:endParaRPr lang="en-US" dirty="0" smtClean="0"/>
          </a:p>
          <a:p>
            <a:pPr lvl="1"/>
            <a:r>
              <a:rPr lang="ru-RU" dirty="0" smtClean="0"/>
              <a:t>Параллелизм</a:t>
            </a:r>
            <a:endParaRPr lang="en-US" dirty="0"/>
          </a:p>
          <a:p>
            <a:pPr marL="571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8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Интеграл освещенности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70275"/>
              </p:ext>
            </p:extLst>
          </p:nvPr>
        </p:nvGraphicFramePr>
        <p:xfrm>
          <a:off x="788988" y="1674813"/>
          <a:ext cx="689927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3" name="Формула" r:id="rId4" imgW="3390840" imgH="977760" progId="Equation.3">
                  <p:embed/>
                </p:oleObj>
              </mc:Choice>
              <mc:Fallback>
                <p:oleObj name="Формула" r:id="rId4" imgW="339084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1674813"/>
                        <a:ext cx="6899275" cy="1989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013176"/>
            <a:ext cx="1396473" cy="1396473"/>
          </a:xfrm>
          <a:prstGeom prst="rect">
            <a:avLst/>
          </a:prstGeom>
          <a:noFill/>
        </p:spPr>
      </p:pic>
      <p:pic>
        <p:nvPicPr>
          <p:cNvPr id="1482" name="Picture 458" descr="http://blender3d.org.ua/book/YafRay/img/13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71" y="2708920"/>
            <a:ext cx="3295353" cy="21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988" y="4077072"/>
            <a:ext cx="2664296" cy="233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041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Глобальное освещение</a:t>
            </a:r>
            <a:endParaRPr lang="ru-RU" dirty="0"/>
          </a:p>
        </p:txBody>
      </p:sp>
      <p:pic>
        <p:nvPicPr>
          <p:cNvPr id="26626" name="Picture 2" descr="http://renderstuff.com/publication-files/0176/photorealistic-direct-light-gi-well-lit-r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03851"/>
            <a:ext cx="6624736" cy="425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165970"/>
              </p:ext>
            </p:extLst>
          </p:nvPr>
        </p:nvGraphicFramePr>
        <p:xfrm>
          <a:off x="1115616" y="5733256"/>
          <a:ext cx="7108027" cy="103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" name="Формула" r:id="rId4" imgW="3390840" imgH="495000" progId="Equation.3">
                  <p:embed/>
                </p:oleObj>
              </mc:Choice>
              <mc:Fallback>
                <p:oleObj name="Формула" r:id="rId4" imgW="3390840" imgH="49500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5733256"/>
                        <a:ext cx="7108027" cy="1038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53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Монте-Карло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</a:t>
            </a:r>
            <a:r>
              <a:rPr lang="en-US" sz="2800" dirty="0" smtClean="0"/>
              <a:t> – </a:t>
            </a:r>
            <a:r>
              <a:rPr lang="ru-RU" sz="2800" dirty="0" err="1" smtClean="0"/>
              <a:t>случ</a:t>
            </a:r>
            <a:r>
              <a:rPr lang="ru-RU" sz="2800" dirty="0" smtClean="0"/>
              <a:t>. Величина, </a:t>
            </a:r>
            <a:r>
              <a:rPr lang="ru-RU" sz="2800" dirty="0" err="1" smtClean="0"/>
              <a:t>равн</a:t>
            </a:r>
            <a:r>
              <a:rPr lang="ru-RU" sz="2800" dirty="0" smtClean="0"/>
              <a:t>. </a:t>
            </a:r>
            <a:r>
              <a:rPr lang="ru-RU" sz="2800" dirty="0" err="1" smtClean="0"/>
              <a:t>Распред</a:t>
            </a:r>
            <a:r>
              <a:rPr lang="ru-RU" sz="2800" dirty="0" smtClean="0"/>
              <a:t>. </a:t>
            </a:r>
            <a:r>
              <a:rPr lang="ru-RU" sz="2800" dirty="0"/>
              <a:t>н</a:t>
            </a:r>
            <a:r>
              <a:rPr lang="ru-RU" sz="2800" dirty="0" smtClean="0"/>
              <a:t>а </a:t>
            </a:r>
            <a:r>
              <a:rPr lang="en-US" sz="2800" dirty="0" smtClean="0"/>
              <a:t>[</a:t>
            </a:r>
            <a:r>
              <a:rPr lang="en-US" sz="2800" dirty="0" err="1" smtClean="0"/>
              <a:t>a,b</a:t>
            </a:r>
            <a:r>
              <a:rPr lang="en-US" sz="2800" dirty="0" smtClean="0"/>
              <a:t>]</a:t>
            </a:r>
            <a:endParaRPr lang="ru-RU" sz="2800" dirty="0" smtClean="0"/>
          </a:p>
          <a:p>
            <a:r>
              <a:rPr lang="en-US" sz="2800" dirty="0"/>
              <a:t>p(u)</a:t>
            </a:r>
            <a:r>
              <a:rPr lang="ru-RU" sz="2800" dirty="0"/>
              <a:t> – плотность вероятности </a:t>
            </a:r>
            <a:r>
              <a:rPr lang="ru-RU" sz="2800" dirty="0" err="1"/>
              <a:t>случ</a:t>
            </a:r>
            <a:r>
              <a:rPr lang="ru-RU" sz="2800" dirty="0"/>
              <a:t>. величины </a:t>
            </a:r>
            <a:r>
              <a:rPr lang="en-US" sz="2800" dirty="0"/>
              <a:t>u</a:t>
            </a:r>
            <a:endParaRPr lang="ru-RU" sz="2800" dirty="0" smtClean="0"/>
          </a:p>
          <a:p>
            <a:r>
              <a:rPr lang="ru-RU" sz="2800" dirty="0" smtClean="0"/>
              <a:t>Тогда </a:t>
            </a:r>
            <a:r>
              <a:rPr lang="en-US" sz="2800" dirty="0" smtClean="0"/>
              <a:t>f(u) – </a:t>
            </a:r>
            <a:r>
              <a:rPr lang="ru-RU" sz="2800" dirty="0" smtClean="0"/>
              <a:t>тоже </a:t>
            </a:r>
            <a:r>
              <a:rPr lang="ru-RU" sz="2800" dirty="0" err="1" smtClean="0"/>
              <a:t>случ</a:t>
            </a:r>
            <a:r>
              <a:rPr lang="ru-RU" sz="2800" dirty="0" smtClean="0"/>
              <a:t>. </a:t>
            </a:r>
            <a:r>
              <a:rPr lang="ru-RU" sz="2800" dirty="0"/>
              <a:t>в</a:t>
            </a:r>
            <a:r>
              <a:rPr lang="ru-RU" sz="2800" dirty="0" smtClean="0"/>
              <a:t>еличина.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534035"/>
              </p:ext>
            </p:extLst>
          </p:nvPr>
        </p:nvGraphicFramePr>
        <p:xfrm>
          <a:off x="899592" y="5373216"/>
          <a:ext cx="5112568" cy="989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1" name="Формула" r:id="rId4" imgW="2489040" imgH="482400" progId="Equation.3">
                  <p:embed/>
                </p:oleObj>
              </mc:Choice>
              <mc:Fallback>
                <p:oleObj name="Формула" r:id="rId4" imgW="2489040" imgH="48240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373216"/>
                        <a:ext cx="5112568" cy="989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&amp;Fcy;&amp;ucy;&amp;ncy;&amp;kcy;&amp;tscy;&amp;icy;&amp;yacy; &amp;rcy;&amp;acy;&amp;scy;&amp;pcy;&amp;rcy;&amp;iecy;&amp;dcy;&amp;iecy;&amp;lcy;&amp;iecy;&amp;ncy;&amp;icy;&amp;yacy; &amp;ncy;&amp;iecy;&amp;pcy;&amp;rcy;&amp;iecy;&amp;rcy;&amp;ycy;&amp;vcy;&amp;ncy;&amp;ocy;&amp;gcy;&amp;ocy; &amp;rcy;&amp;acy;&amp;vcy;&amp;ncy;&amp;ocy;&amp;mcy;&amp;iecy;&amp;rcy;&amp;ncy;&amp;ocy;&amp;gcy;&amp;ocy; &amp;rcy;&amp;acy;&amp;scy;&amp;pcy;&amp;rcy;&amp;iecy;&amp;dcy;&amp;iecy;&amp;lcy;&amp;iecy;&amp;ncy;&amp;icy;&amp;ya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56" y="4005064"/>
            <a:ext cx="182073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619822"/>
              </p:ext>
            </p:extLst>
          </p:nvPr>
        </p:nvGraphicFramePr>
        <p:xfrm>
          <a:off x="2169228" y="3328516"/>
          <a:ext cx="3186113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Equation" r:id="rId7" imgW="1384200" imgH="888840" progId="Equation.3">
                  <p:embed/>
                </p:oleObj>
              </mc:Choice>
              <mc:Fallback>
                <p:oleObj name="Equation" r:id="rId7" imgW="1384200" imgH="88884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9228" y="3328516"/>
                        <a:ext cx="3186113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13" descr="&amp;Pcy;&amp;lcy;&amp;ocy;&amp;tcy;&amp;ncy;&amp;ocy;&amp;scy;&amp;tcy;&amp;softcy; &amp;ncy;&amp;iecy;&amp;pcy;&amp;rcy;&amp;iecy;&amp;rcy;&amp;ycy;&amp;vcy;&amp;ncy;&amp;ocy;&amp;gcy;&amp;ocy; &amp;rcy;&amp;acy;&amp;vcy;&amp;ncy;&amp;ocy;&amp;mcy;&amp;iecy;&amp;rcy;&amp;ncy;&amp;ocy;&amp;gcy;&amp;ocy; &amp;rcy;&amp;acy;&amp;scy;&amp;pcy;&amp;rcy;&amp;iecy;&amp;dcy;&amp;iecy;&amp;lcy;&amp;iecy;&amp;ncy;&amp;icy;&amp;ya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28" y="2491974"/>
            <a:ext cx="1821961" cy="13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450142"/>
            <a:ext cx="1728192" cy="140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</a:t>
            </a:r>
            <a:r>
              <a:rPr lang="ru-RU" dirty="0"/>
              <a:t>М</a:t>
            </a:r>
            <a:r>
              <a:rPr lang="ru-RU" dirty="0" smtClean="0"/>
              <a:t>онте-Карло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491867"/>
              </p:ext>
            </p:extLst>
          </p:nvPr>
        </p:nvGraphicFramePr>
        <p:xfrm>
          <a:off x="1475656" y="2852936"/>
          <a:ext cx="56896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3" name="Формула" r:id="rId5" imgW="2489040" imgH="482400" progId="Equation.3">
                  <p:embed/>
                </p:oleObj>
              </mc:Choice>
              <mc:Fallback>
                <p:oleObj name="Формула" r:id="rId5" imgW="2489040" imgH="48240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852936"/>
                        <a:ext cx="56896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850131"/>
              </p:ext>
            </p:extLst>
          </p:nvPr>
        </p:nvGraphicFramePr>
        <p:xfrm>
          <a:off x="996950" y="1484313"/>
          <a:ext cx="6902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4" name="Формула" r:id="rId7" imgW="3390840" imgH="495000" progId="Equation.3">
                  <p:embed/>
                </p:oleObj>
              </mc:Choice>
              <mc:Fallback>
                <p:oleObj name="Формула" r:id="rId7" imgW="3390840" imgH="49500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1484313"/>
                        <a:ext cx="69024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422602"/>
              </p:ext>
            </p:extLst>
          </p:nvPr>
        </p:nvGraphicFramePr>
        <p:xfrm>
          <a:off x="858838" y="4522788"/>
          <a:ext cx="7237412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5" name="Формула" r:id="rId9" imgW="3022560" imgH="520560" progId="Equation.3">
                  <p:embed/>
                </p:oleObj>
              </mc:Choice>
              <mc:Fallback>
                <p:oleObj name="Формула" r:id="rId9" imgW="3022560" imgH="520560" progId="Equation.3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4522788"/>
                        <a:ext cx="7237412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48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  <p:pic>
        <p:nvPicPr>
          <p:cNvPr id="6151" name="Picture 7" descr="http://download.autodesk.com/global/docs/softimage2014/en_us/userguide/images/GUID-F00F9C43-9704-4010-83AF-360F0CE98B5F-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6952"/>
            <a:ext cx="37491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93579"/>
            <a:ext cx="40195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444567"/>
              </p:ext>
            </p:extLst>
          </p:nvPr>
        </p:nvGraphicFramePr>
        <p:xfrm>
          <a:off x="855663" y="1498600"/>
          <a:ext cx="6938962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6" name="Формула" r:id="rId5" imgW="3022560" imgH="520560" progId="Equation.3">
                  <p:embed/>
                </p:oleObj>
              </mc:Choice>
              <mc:Fallback>
                <p:oleObj name="Формула" r:id="rId5" imgW="302256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1498600"/>
                        <a:ext cx="6938962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2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Монте-Карло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Выборка по значимости</a:t>
            </a:r>
          </a:p>
          <a:p>
            <a:r>
              <a:rPr lang="ru-RU" dirty="0" smtClean="0"/>
              <a:t>Правильная </a:t>
            </a:r>
            <a:r>
              <a:rPr lang="ru-RU" dirty="0" smtClean="0"/>
              <a:t>формула!</a:t>
            </a:r>
          </a:p>
          <a:p>
            <a:pPr lvl="1"/>
            <a:r>
              <a:rPr lang="en-US" sz="2400" dirty="0"/>
              <a:t>u – </a:t>
            </a:r>
            <a:r>
              <a:rPr lang="ru-RU" sz="2400" dirty="0" err="1"/>
              <a:t>случ</a:t>
            </a:r>
            <a:r>
              <a:rPr lang="ru-RU" sz="2400" dirty="0"/>
              <a:t>. Величина, </a:t>
            </a:r>
            <a:r>
              <a:rPr lang="ru-RU" sz="2400" dirty="0" err="1"/>
              <a:t>равн</a:t>
            </a:r>
            <a:r>
              <a:rPr lang="ru-RU" sz="2400" dirty="0"/>
              <a:t>. </a:t>
            </a:r>
            <a:r>
              <a:rPr lang="ru-RU" sz="2400" dirty="0" err="1"/>
              <a:t>Распред</a:t>
            </a:r>
            <a:r>
              <a:rPr lang="ru-RU" sz="2400" dirty="0"/>
              <a:t>. на </a:t>
            </a:r>
            <a:r>
              <a:rPr lang="en-US" sz="2400" dirty="0"/>
              <a:t>[</a:t>
            </a:r>
            <a:r>
              <a:rPr lang="en-US" sz="2400" dirty="0" err="1"/>
              <a:t>a,b</a:t>
            </a:r>
            <a:r>
              <a:rPr lang="en-US" sz="2400" dirty="0"/>
              <a:t>]</a:t>
            </a:r>
            <a:endParaRPr lang="ru-RU" sz="2400" dirty="0"/>
          </a:p>
          <a:p>
            <a:pPr lvl="1"/>
            <a:r>
              <a:rPr lang="en-US" sz="2400" dirty="0" smtClean="0"/>
              <a:t>p(u)</a:t>
            </a:r>
            <a:r>
              <a:rPr lang="ru-RU" sz="2400" dirty="0" smtClean="0"/>
              <a:t> – плотность вероятности </a:t>
            </a:r>
            <a:r>
              <a:rPr lang="ru-RU" sz="2400" dirty="0" err="1" smtClean="0"/>
              <a:t>случ</a:t>
            </a:r>
            <a:r>
              <a:rPr lang="ru-RU" sz="2400" dirty="0" smtClean="0"/>
              <a:t>. </a:t>
            </a:r>
            <a:r>
              <a:rPr lang="ru-RU" sz="2400" dirty="0"/>
              <a:t>в</a:t>
            </a:r>
            <a:r>
              <a:rPr lang="ru-RU" sz="2400" dirty="0" smtClean="0"/>
              <a:t>еличины </a:t>
            </a:r>
            <a:r>
              <a:rPr lang="en-US" sz="2400" dirty="0" smtClean="0"/>
              <a:t>u</a:t>
            </a:r>
            <a:endParaRPr lang="ru-RU" sz="2400" dirty="0" smtClean="0"/>
          </a:p>
        </p:txBody>
      </p:sp>
      <p:graphicFrame>
        <p:nvGraphicFramePr>
          <p:cNvPr id="5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963392"/>
              </p:ext>
            </p:extLst>
          </p:nvPr>
        </p:nvGraphicFramePr>
        <p:xfrm>
          <a:off x="2460023" y="5060115"/>
          <a:ext cx="3754470" cy="1251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7" name="Equation" r:id="rId3" imgW="1447560" imgH="482400" progId="Equation.3">
                  <p:embed/>
                </p:oleObj>
              </mc:Choice>
              <mc:Fallback>
                <p:oleObj name="Equation" r:id="rId3" imgW="14475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023" y="5060115"/>
                        <a:ext cx="3754470" cy="1251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699597"/>
              </p:ext>
            </p:extLst>
          </p:nvPr>
        </p:nvGraphicFramePr>
        <p:xfrm>
          <a:off x="2483768" y="3758904"/>
          <a:ext cx="3663867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8" name="Equation" r:id="rId5" imgW="1574640" imgH="482400" progId="Equation.3">
                  <p:embed/>
                </p:oleObj>
              </mc:Choice>
              <mc:Fallback>
                <p:oleObj name="Equation" r:id="rId5" imgW="15746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758904"/>
                        <a:ext cx="3663867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2191519" y="3758904"/>
            <a:ext cx="4896544" cy="11223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1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  <p:pic>
        <p:nvPicPr>
          <p:cNvPr id="6151" name="Picture 7" descr="http://download.autodesk.com/global/docs/softimage2014/en_us/userguide/images/GUID-F00F9C43-9704-4010-83AF-360F0CE98B5F-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6952"/>
            <a:ext cx="37491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93579"/>
            <a:ext cx="40195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444567"/>
              </p:ext>
            </p:extLst>
          </p:nvPr>
        </p:nvGraphicFramePr>
        <p:xfrm>
          <a:off x="855663" y="1498600"/>
          <a:ext cx="6938962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" name="Формула" r:id="rId5" imgW="3022560" imgH="520560" progId="Equation.3">
                  <p:embed/>
                </p:oleObj>
              </mc:Choice>
              <mc:Fallback>
                <p:oleObj name="Формула" r:id="rId5" imgW="3022560" imgH="52056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1498600"/>
                        <a:ext cx="6938962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5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14" y="5013176"/>
            <a:ext cx="158993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4896544" cy="55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71" y="2924944"/>
            <a:ext cx="3281653" cy="936104"/>
          </a:xfrm>
          <a:prstGeom prst="rect">
            <a:avLst/>
          </a:prstGeom>
        </p:spPr>
      </p:pic>
      <p:graphicFrame>
        <p:nvGraphicFramePr>
          <p:cNvPr id="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347407"/>
              </p:ext>
            </p:extLst>
          </p:nvPr>
        </p:nvGraphicFramePr>
        <p:xfrm>
          <a:off x="798619" y="116632"/>
          <a:ext cx="6365345" cy="92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Формула" r:id="rId6" imgW="3390840" imgH="495000" progId="Equation.3">
                  <p:embed/>
                </p:oleObj>
              </mc:Choice>
              <mc:Fallback>
                <p:oleObj name="Формула" r:id="rId6" imgW="33908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619" y="116632"/>
                        <a:ext cx="6365345" cy="929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5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[articles]\[my_papers]\disser\disser\disser_from_template\fig\cornell_box_stup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77" y="1404251"/>
            <a:ext cx="465764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3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вычислять и когда остановиться?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Нужно накапливать</a:t>
            </a:r>
            <a:r>
              <a:rPr lang="en-US" dirty="0" smtClean="0"/>
              <a:t>:</a:t>
            </a:r>
            <a:endParaRPr lang="ru-RU" dirty="0" smtClean="0"/>
          </a:p>
          <a:p>
            <a:pPr lvl="1"/>
            <a:r>
              <a:rPr lang="ru-RU" dirty="0" smtClean="0"/>
              <a:t>Сумм</a:t>
            </a:r>
            <a:r>
              <a:rPr lang="ru-RU" dirty="0"/>
              <a:t>у</a:t>
            </a:r>
            <a:r>
              <a:rPr lang="ru-RU" dirty="0" smtClean="0"/>
              <a:t> цветов</a:t>
            </a:r>
          </a:p>
          <a:p>
            <a:pPr lvl="1"/>
            <a:r>
              <a:rPr lang="ru-RU" dirty="0" smtClean="0"/>
              <a:t>Сумму квадратов цветов</a:t>
            </a:r>
          </a:p>
          <a:p>
            <a:r>
              <a:rPr lang="ru-RU" dirty="0" smtClean="0"/>
              <a:t>Ошибка оценивается из</a:t>
            </a:r>
          </a:p>
          <a:p>
            <a:pPr lvl="1"/>
            <a:r>
              <a:rPr lang="ru-RU" dirty="0" smtClean="0"/>
              <a:t>Стандартного отклонения</a:t>
            </a:r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4229691" cy="231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46" y="1758997"/>
            <a:ext cx="358774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3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Whitted</a:t>
            </a:r>
            <a:r>
              <a:rPr lang="ru-RU" dirty="0" smtClean="0"/>
              <a:t>-</a:t>
            </a:r>
            <a:r>
              <a:rPr lang="en-US" dirty="0" smtClean="0"/>
              <a:t>style Ray Tracing”</a:t>
            </a:r>
            <a:endParaRPr lang="ru-RU" dirty="0"/>
          </a:p>
        </p:txBody>
      </p:sp>
      <p:pic>
        <p:nvPicPr>
          <p:cNvPr id="2054" name="Picture 6" descr="http://www.ice.rwth-aachen.de/fileadmin/user_upload/forschungsprojekte/tools/GRACE/raytrac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0555"/>
            <a:ext cx="4968552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3.bp.blogspot.com/_QriB505bzT0/SZYtO5DrknI/AAAAAAAAAUk/DOOyw59nmaY/s400/Gustafson_Whit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44" y="2420565"/>
            <a:ext cx="30199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70" y="1880536"/>
            <a:ext cx="4627952" cy="479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0535"/>
            <a:ext cx="4199029" cy="479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7544" y="267431"/>
            <a:ext cx="8229600" cy="907308"/>
          </a:xfrm>
        </p:spPr>
        <p:txBody>
          <a:bodyPr/>
          <a:lstStyle/>
          <a:p>
            <a:r>
              <a:rPr lang="ru-RU" dirty="0" smtClean="0"/>
              <a:t>Выборка по значимости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3040" y="5696959"/>
            <a:ext cx="2376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231232" y="5768967"/>
            <a:ext cx="216024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159224" y="5876979"/>
            <a:ext cx="440432" cy="1080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318758" y="5297263"/>
            <a:ext cx="2849337" cy="2775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69074"/>
              </p:ext>
            </p:extLst>
          </p:nvPr>
        </p:nvGraphicFramePr>
        <p:xfrm>
          <a:off x="1835696" y="1043733"/>
          <a:ext cx="5132782" cy="74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Формула" r:id="rId5" imgW="3390840" imgH="495000" progId="Equation.3">
                  <p:embed/>
                </p:oleObj>
              </mc:Choice>
              <mc:Fallback>
                <p:oleObj name="Формула" r:id="rId5" imgW="33908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043733"/>
                        <a:ext cx="5132782" cy="749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9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43608" y="1772816"/>
            <a:ext cx="6912768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MapSamplesToSphere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r1,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r2) 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[</a:t>
            </a:r>
            <a:r>
              <a:rPr lang="ru-RU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..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1]</a:t>
            </a: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{   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phi =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r1*3.141592654f*2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     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//[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0..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2*PI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]</a:t>
            </a:r>
          </a:p>
          <a:p>
            <a:r>
              <a:rPr lang="pt-BR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pt-BR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pt-BR" sz="1400" b="1" dirty="0">
                <a:latin typeface="Courier New" pitchFamily="49" charset="0"/>
                <a:cs typeface="Courier New" pitchFamily="49" charset="0"/>
              </a:rPr>
              <a:t> h   = r2*2 - 1; </a:t>
            </a:r>
            <a:r>
              <a:rPr lang="ru-RU" sz="1400" b="1" dirty="0" smtClean="0">
                <a:latin typeface="Courier New" pitchFamily="49" charset="0"/>
                <a:cs typeface="Courier New" pitchFamily="49" charset="0"/>
              </a:rPr>
              <a:t>                      </a:t>
            </a:r>
            <a:r>
              <a:rPr lang="pt-BR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//[-</a:t>
            </a:r>
            <a:r>
              <a:rPr lang="pt-BR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1..1]</a:t>
            </a:r>
          </a:p>
          <a:p>
            <a:endParaRPr lang="ru-RU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sincosf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(phi, &amp;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, &amp;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ru-RU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x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sqrt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(1-h*h); 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y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sqrt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(1-h*h); 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z = h;  </a:t>
            </a: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x,y,z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613394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http://www.raytracegroundup.com/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1795705"/>
            <a:ext cx="856895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MapSampleToCosineDistribution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r1,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r2)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e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= 1.0;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endParaRPr lang="ru-RU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sincosf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(2*r1*3.141592654f, &amp;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, &amp;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powf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(1.0f-r2,1.0f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/(e+1.0f));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sqrtf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(1.0f-cos_theta*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float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x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y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z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endParaRPr lang="ru-RU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x,y,z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ru-RU" sz="14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ru-RU" sz="1400" b="1" dirty="0"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87727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http://www.raytracegroundup.com/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04" y="5373216"/>
            <a:ext cx="158993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/>
              <a:t>Не</a:t>
            </a:r>
            <a:r>
              <a:rPr lang="en-US" dirty="0" smtClean="0"/>
              <a:t> </a:t>
            </a:r>
            <a:r>
              <a:rPr lang="ru-RU" dirty="0" smtClean="0"/>
              <a:t>диффузная </a:t>
            </a:r>
            <a:r>
              <a:rPr lang="en-US" dirty="0" smtClean="0"/>
              <a:t>BRDF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844824"/>
            <a:ext cx="82089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MapSampleToCosineDistribution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r1,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r2, </a:t>
            </a:r>
            <a:endParaRPr lang="en-US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                                 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direction,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hit_norm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power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e =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power;</a:t>
            </a:r>
          </a:p>
          <a:p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sincosf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(2*r1*3.141592654f, &amp;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&amp;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powf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(1.0f-r2,1.0f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/(e+1.0f));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float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sqrtf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(1.0f-cos_theta*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deviation(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cos_phi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sin_theta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sin_phi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cos_theta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direction;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(1.04,2.93f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,-0.6234f)));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swap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ny,nz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res 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invSign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dot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(direction,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hit_norm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 &gt; 0.0f ? 1.0f : -1.0f;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invSign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dot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(res,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hit_norm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 &lt; 0.0f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  res = -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deviation.z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res;</a:t>
            </a:r>
          </a:p>
          <a:p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ru-RU" sz="1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637170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http://www.raytracegroundup.com/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93610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Правильная ортогонализация Грамма-Шмидта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844824"/>
            <a:ext cx="87129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GetPerpendicular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a_vec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const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{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leastPerpendicular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bestProjection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xProjection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fabs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a_vec.x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yProjection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fabs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a_vec.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zProjection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fabs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a_vec.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xProjection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&lt;=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yProjection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+ 1e-5) &amp;&amp; 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xProjection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&lt;=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zProjection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+ 1e-5))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{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leastPerpendicular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(1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0, 0);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bestProjection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xProjection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else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yProjection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xProjection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+ 1e-5) &amp;&amp; 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yProjection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&lt;=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zProjection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+ 1e-5))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{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leastPerpendicular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(0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1, 0);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bestProjection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yProjection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{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leastPerpendicular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(0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, 0, 1);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bestProjection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zProjection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 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return </a:t>
            </a:r>
            <a:r>
              <a:rPr lang="en-US" sz="12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a_vec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leastPerpendicular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ru-RU" sz="12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ru-RU" sz="1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/>
              <a:t>Не только</a:t>
            </a:r>
            <a:r>
              <a:rPr lang="en-US" dirty="0" smtClean="0"/>
              <a:t> </a:t>
            </a:r>
            <a:r>
              <a:rPr lang="ru-RU" dirty="0" smtClean="0"/>
              <a:t>диффузная </a:t>
            </a:r>
            <a:r>
              <a:rPr lang="en-US" dirty="0" smtClean="0"/>
              <a:t>BRDF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3847" name="Picture 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20888"/>
            <a:ext cx="388915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48" name="Picture 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4" y="1916833"/>
            <a:ext cx="488834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55255" y="5425029"/>
                <a:ext cx="427477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При этом</a:t>
                </a:r>
                <a:r>
                  <a:rPr lang="en-US" sz="2400" dirty="0" smtClean="0"/>
                  <a:t>:</a:t>
                </a:r>
                <a:r>
                  <a:rPr lang="ru-RU" sz="2400" dirty="0" smtClean="0"/>
                  <a:t> </a:t>
                </a:r>
                <a:r>
                  <a:rPr lang="ru-RU" sz="2400" i="1" dirty="0" smtClean="0">
                    <a:solidFill>
                      <a:srgbClr val="00B050"/>
                    </a:solidFill>
                  </a:rPr>
                  <a:t>(</a:t>
                </a:r>
                <a:r>
                  <a:rPr lang="ru-RU" sz="2400" i="1" dirty="0" smtClean="0">
                    <a:solidFill>
                      <a:srgbClr val="00B050"/>
                    </a:solidFill>
                  </a:rPr>
                  <a:t>если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ru-RU" sz="2400" i="1" dirty="0" smtClean="0">
                    <a:solidFill>
                      <a:srgbClr val="00B050"/>
                    </a:solidFill>
                  </a:rPr>
                  <a:t> == 1</a:t>
                </a:r>
                <a:r>
                  <a:rPr lang="ru-RU" sz="2400" i="1" dirty="0" smtClean="0">
                    <a:solidFill>
                      <a:srgbClr val="00B050"/>
                    </a:solidFill>
                  </a:rPr>
                  <a:t>)</a:t>
                </a:r>
                <a:endParaRPr lang="en-US" sz="2400" i="1" dirty="0" smtClean="0">
                  <a:solidFill>
                    <a:srgbClr val="00B050"/>
                  </a:solidFill>
                </a:endParaRPr>
              </a:p>
              <a:p>
                <a:r>
                  <a:rPr lang="ru-RU" sz="2400" u="sng" dirty="0" smtClean="0"/>
                  <a:t>Уже не нужно</a:t>
                </a:r>
                <a:r>
                  <a:rPr lang="ru-RU" sz="2400" dirty="0" smtClean="0"/>
                  <a:t> умножать цвет на коэффициенты </a:t>
                </a:r>
                <a:r>
                  <a:rPr lang="en-US" sz="2400" dirty="0" err="1" smtClean="0"/>
                  <a:t>kd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ks</a:t>
                </a:r>
                <a:r>
                  <a:rPr lang="en-US" sz="2400" dirty="0" smtClean="0"/>
                  <a:t> , </a:t>
                </a:r>
                <a:r>
                  <a:rPr lang="en-US" sz="2400" dirty="0" err="1" smtClean="0"/>
                  <a:t>kt</a:t>
                </a:r>
                <a:r>
                  <a:rPr lang="ru-RU" sz="2400" dirty="0" smtClean="0"/>
                  <a:t>!</a:t>
                </a:r>
                <a:endParaRPr lang="ru-RU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5255" y="5425029"/>
                <a:ext cx="4274771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282" t="-4061"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425029"/>
            <a:ext cx="1184996" cy="1184996"/>
          </a:xfrm>
          <a:prstGeom prst="rect">
            <a:avLst/>
          </a:prstGeom>
          <a:noFill/>
        </p:spPr>
      </p:pic>
      <p:pic>
        <p:nvPicPr>
          <p:cNvPr id="9" name="Picture 8" descr="D:\[articles]\[my_papers]\disser\disser\disser_from_template\fig\cornell_box_stupi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4311"/>
            <a:ext cx="711096" cy="6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Генерация случайного луча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/>
              <a:t>Добавляем цвет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3847" name="Picture 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88915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608512" cy="429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5876"/>
            <a:ext cx="3160933" cy="228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[articles]\[my_papers]\disser\disser\disser_from_template\fig\cornell_box_stup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4311"/>
            <a:ext cx="711096" cy="6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работы алгоритма</a:t>
            </a:r>
          </a:p>
        </p:txBody>
      </p:sp>
      <p:pic>
        <p:nvPicPr>
          <p:cNvPr id="54275" name="Picture 3" descr="D:\[articles]\[my_papers]\disser\disser\disser_from_template\fig\cornell_box_stup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328592" cy="51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Добавляем теневые лучи</a:t>
            </a:r>
            <a:endParaRPr lang="en-US" dirty="0" smtClean="0"/>
          </a:p>
          <a:p>
            <a:r>
              <a:rPr lang="ru-RU" dirty="0" smtClean="0"/>
              <a:t>Выборка по значимости</a:t>
            </a:r>
          </a:p>
          <a:p>
            <a:r>
              <a:rPr lang="ru-RU" dirty="0" smtClean="0"/>
              <a:t>Затухание!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7572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289867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loat attenuation = 1/(R*R);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0771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48" y="1300149"/>
            <a:ext cx="3568472" cy="336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2708920"/>
            <a:ext cx="1224136" cy="68407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 rot="10800000">
            <a:off x="4277132" y="3524030"/>
            <a:ext cx="288032" cy="1512168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39500" y="5013176"/>
            <a:ext cx="61206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5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6200" dirty="0" smtClean="0"/>
              <a:t>Генерация лучей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EyeRayDir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y,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w,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h)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0" indent="0"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fov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3.141592654f/(2.0f); 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ray_dir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0" indent="0"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ray_dir.x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 x+0.5f - (w/2.0f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ru-RU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ray_dir.y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 y+0.5f - (h/2.0f);</a:t>
            </a:r>
          </a:p>
          <a:p>
            <a:pPr marL="0" indent="0">
              <a:buNone/>
            </a:pP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ray_dir.z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 -(w)/tan(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fov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/2.0f);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ray_dir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EyeRayDir</a:t>
            </a:r>
            <a:r>
              <a:rPr lang="ru-RU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x,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y,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w,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h)</a:t>
            </a:r>
          </a:p>
          <a:p>
            <a:pPr marL="0" indent="0">
              <a:buNone/>
            </a:pPr>
            <a:r>
              <a:rPr lang="ru-RU" b="1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float4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2.0f * (x + 0.5f) / w - 1.0f,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     -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2.0f * (y + 0.5f) / h + 1.0f, 0.0f, 1.0f );</a:t>
            </a:r>
          </a:p>
          <a:p>
            <a:pPr marL="0" indent="0">
              <a:buNone/>
            </a:pPr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g_mViewProjInv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*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(</a:t>
            </a:r>
            <a:r>
              <a:rPr lang="en-US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mView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mProj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b="1" baseline="300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-1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pos</a:t>
            </a:r>
            <a:endParaRPr lang="en-US" b="1" baseline="3000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/=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pos.w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pos.y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*= (-1.0f);</a:t>
            </a:r>
          </a:p>
          <a:p>
            <a:pPr marL="0" indent="0">
              <a:buNone/>
            </a:pPr>
            <a:endParaRPr lang="ru-RU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normalize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pos.xyz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ru-RU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6" descr="http://www.ice.rwth-aachen.de/fileadmin/user_upload/forschungsprojekte/tools/GRACE/raytrac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45638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3.gstatic.com/images?q=tbn:ANd9GcRzA9XC7n6-Ddt0atlO8O0qaZ4gxJ3Q0SLkYyfuS9rclnrmMc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73" y="4725144"/>
            <a:ext cx="32670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Почему схема работает?</a:t>
            </a:r>
            <a:r>
              <a:rPr lang="en-US" sz="2400" dirty="0" smtClean="0"/>
              <a:t> </a:t>
            </a:r>
          </a:p>
          <a:p>
            <a:r>
              <a:rPr lang="ru-RU" sz="2400" dirty="0" smtClean="0"/>
              <a:t>Только 1 стратегия, нельзя ловить источник!</a:t>
            </a:r>
            <a:endParaRPr lang="ru-RU" sz="2400" dirty="0"/>
          </a:p>
        </p:txBody>
      </p:sp>
      <p:pic>
        <p:nvPicPr>
          <p:cNvPr id="13366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708920"/>
            <a:ext cx="776565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724128" y="5445224"/>
            <a:ext cx="1296144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868144" y="5517232"/>
            <a:ext cx="1080120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9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работы алгоритма</a:t>
            </a:r>
          </a:p>
        </p:txBody>
      </p:sp>
      <p:pic>
        <p:nvPicPr>
          <p:cNvPr id="56322" name="Picture 2" descr="D:\[articles]\[my_papers]\disser\disser\disser_from_template\fig\cornell_box_sha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09379"/>
            <a:ext cx="5328592" cy="52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работы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Куда делись каустики?</a:t>
            </a:r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924944"/>
            <a:ext cx="3312368" cy="3312368"/>
          </a:xfrm>
          <a:prstGeom prst="rect">
            <a:avLst/>
          </a:prstGeom>
          <a:noFill/>
        </p:spPr>
      </p:pic>
      <p:pic>
        <p:nvPicPr>
          <p:cNvPr id="6" name="Picture 2" descr="D:\[articles]\[my_papers]\disser\disser\disser_from_template\fig\cornell_box_shad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430510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дают теневые лучи?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ru-RU" dirty="0" smtClean="0"/>
              <a:t>Сравнение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96" y="2132856"/>
            <a:ext cx="672443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4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работы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вернуть каустики?</a:t>
            </a:r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924944"/>
            <a:ext cx="3312368" cy="3312368"/>
          </a:xfrm>
          <a:prstGeom prst="rect">
            <a:avLst/>
          </a:prstGeom>
          <a:noFill/>
        </p:spPr>
      </p:pic>
      <p:pic>
        <p:nvPicPr>
          <p:cNvPr id="6" name="Picture 3" descr="D:\[articles]\[my_papers]\disser\disser\disser_from_template\fig\cornell_box_stup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392488" cy="427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Две стратегии </a:t>
            </a:r>
            <a:r>
              <a:rPr lang="ru-RU" dirty="0" err="1" smtClean="0"/>
              <a:t>сэмплирования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 smtClean="0"/>
              <a:t>Явная</a:t>
            </a:r>
          </a:p>
          <a:p>
            <a:r>
              <a:rPr lang="ru-RU" dirty="0" smtClean="0"/>
              <a:t>Неявная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8" name="Picture 2" descr="http://graphics.stanford.edu/courses/cs348b-02/lectures/multipleimportance/slid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576064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работы алгоритма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Многократная выборка по значимости (</a:t>
            </a:r>
            <a:r>
              <a:rPr lang="en-US" dirty="0" smtClean="0"/>
              <a:t>MIS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2276872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0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Ligh</a:t>
            </a:r>
            <a:r>
              <a:rPr lang="en-US" dirty="0" smtClean="0"/>
              <a:t> Tracing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Прямая трассировка - </a:t>
            </a:r>
            <a:r>
              <a:rPr lang="en-US" dirty="0" smtClean="0"/>
              <a:t>LT (Light Tracing)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857834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3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9"/>
            <a:ext cx="7200800" cy="4464496"/>
          </a:xfrm>
        </p:spPr>
        <p:txBody>
          <a:bodyPr/>
          <a:lstStyle/>
          <a:p>
            <a:r>
              <a:rPr lang="ru-RU" dirty="0" smtClean="0"/>
              <a:t>Двунаправленная (</a:t>
            </a:r>
            <a:r>
              <a:rPr lang="en-US" dirty="0" smtClean="0"/>
              <a:t>BDPT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23" y="2086609"/>
            <a:ext cx="771968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73216"/>
            <a:ext cx="6987158" cy="13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9995"/>
              </p:ext>
            </p:extLst>
          </p:nvPr>
        </p:nvGraphicFramePr>
        <p:xfrm>
          <a:off x="179512" y="4293096"/>
          <a:ext cx="162492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61" name="Формула" r:id="rId6" imgW="939600" imgH="457200" progId="Equation.3">
                  <p:embed/>
                </p:oleObj>
              </mc:Choice>
              <mc:Fallback>
                <p:oleObj name="Формула" r:id="rId6" imgW="939600" imgH="45720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293096"/>
                        <a:ext cx="1624927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путей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9"/>
            <a:ext cx="7200800" cy="4464496"/>
          </a:xfrm>
        </p:spPr>
        <p:txBody>
          <a:bodyPr/>
          <a:lstStyle/>
          <a:p>
            <a:r>
              <a:rPr lang="ru-RU" dirty="0" smtClean="0"/>
              <a:t>Двунаправленная (</a:t>
            </a:r>
            <a:r>
              <a:rPr lang="en-US" dirty="0" smtClean="0"/>
              <a:t>BDPT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5164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2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Пересечение лучей и примитивов</a:t>
            </a:r>
          </a:p>
          <a:p>
            <a:pPr marL="0" indent="0">
              <a:buNone/>
            </a:pPr>
            <a:r>
              <a:rPr kumimoji="1" lang="pl-PL" i="1" dirty="0"/>
              <a:t>u := </a:t>
            </a:r>
            <a:r>
              <a:rPr kumimoji="1" lang="pl-PL" i="1" dirty="0" smtClean="0"/>
              <a:t>u/S </a:t>
            </a:r>
            <a:r>
              <a:rPr kumimoji="1" lang="en-US" i="1" dirty="0" smtClean="0"/>
              <a:t> </a:t>
            </a:r>
            <a:endParaRPr kumimoji="1" lang="ru-RU" i="1" dirty="0" smtClean="0"/>
          </a:p>
          <a:p>
            <a:pPr marL="0" indent="0">
              <a:buNone/>
            </a:pPr>
            <a:r>
              <a:rPr kumimoji="1" lang="pl-PL" i="1" dirty="0" smtClean="0"/>
              <a:t>v </a:t>
            </a:r>
            <a:r>
              <a:rPr kumimoji="1" lang="pl-PL" i="1" dirty="0"/>
              <a:t>:= </a:t>
            </a:r>
            <a:r>
              <a:rPr kumimoji="1" lang="pl-PL" i="1" dirty="0" smtClean="0"/>
              <a:t>v/S </a:t>
            </a:r>
            <a:endParaRPr kumimoji="1" lang="ru-RU" i="1" dirty="0" smtClean="0"/>
          </a:p>
          <a:p>
            <a:pPr marL="0" indent="0">
              <a:buNone/>
            </a:pPr>
            <a:r>
              <a:rPr kumimoji="1" lang="en-US" i="1" dirty="0" smtClean="0"/>
              <a:t>t1</a:t>
            </a:r>
            <a:r>
              <a:rPr kumimoji="1" lang="pl-PL" i="1" dirty="0" smtClean="0"/>
              <a:t> </a:t>
            </a:r>
            <a:r>
              <a:rPr kumimoji="1" lang="pl-PL" i="1" dirty="0"/>
              <a:t>:= </a:t>
            </a:r>
            <a:r>
              <a:rPr kumimoji="1" lang="en-US" i="1" dirty="0" smtClean="0"/>
              <a:t>t1</a:t>
            </a:r>
            <a:r>
              <a:rPr kumimoji="1" lang="pl-PL" i="1" dirty="0" smtClean="0"/>
              <a:t>/S</a:t>
            </a:r>
            <a:r>
              <a:rPr lang="en-US" dirty="0" smtClean="0"/>
              <a:t> (</a:t>
            </a:r>
            <a:r>
              <a:rPr kumimoji="1" lang="en-US" i="1" dirty="0" smtClean="0"/>
              <a:t>t1</a:t>
            </a:r>
            <a:r>
              <a:rPr kumimoji="1" lang="pl-PL" i="1" dirty="0" smtClean="0"/>
              <a:t> = </a:t>
            </a:r>
            <a:r>
              <a:rPr kumimoji="1" lang="pl-PL" i="1" dirty="0"/>
              <a:t>1 – u </a:t>
            </a:r>
            <a:r>
              <a:rPr kumimoji="1" lang="pl-PL" i="1" dirty="0" smtClean="0"/>
              <a:t>– v</a:t>
            </a:r>
            <a:r>
              <a:rPr kumimoji="1" lang="en-US" i="1" dirty="0" smtClean="0"/>
              <a:t>)</a:t>
            </a:r>
            <a:endParaRPr lang="pl-PL" dirty="0"/>
          </a:p>
          <a:p>
            <a:endParaRPr lang="ru-RU" dirty="0"/>
          </a:p>
        </p:txBody>
      </p:sp>
      <p:pic>
        <p:nvPicPr>
          <p:cNvPr id="5122" name="Picture 2" descr="http://www.ray-tracing.ru/upload/articles/articles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088232" cy="207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Ucy;&amp;rcy;&amp;acy;&amp;vcy;&amp;iecy;&amp;ncy;&amp;icy;&amp;iecy;, &amp;icy;&amp;zcy; &amp;kcy;&amp;ocy;&amp;tcy;&amp;ocy;&amp;rcy;&amp;ycy;&amp;khcy; &amp;mcy;&amp;ocy;&amp;zhcy;&amp;ncy;&amp;ocy; &amp;vcy;&amp;ycy;&amp;vcy;&amp;iecy;&amp;scy;&amp;tcy; &amp;bcy;&amp;acy;&amp;rcy;&amp;icy;&amp;tscy;&amp;iecy;&amp;ncy;&amp;tcy;&amp;rcy;&amp;icy;&amp;chcy;&amp;iecy;&amp;scy;&amp;kcy;&amp;icy;&amp;jcy; &amp;tcy;&amp;iecy;&amp;scy;&amp;t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9" y="4581128"/>
            <a:ext cx="6268434" cy="17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MLT, ERPT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81" y="2420888"/>
            <a:ext cx="310470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9174"/>
            <a:ext cx="475615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2" y="4869160"/>
            <a:ext cx="2472600" cy="4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81" y="5663581"/>
            <a:ext cx="3406265" cy="101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 smtClean="0"/>
              <a:t>MLT (Metropolis Light Transport)</a:t>
            </a:r>
            <a:endParaRPr lang="en-US" dirty="0"/>
          </a:p>
          <a:p>
            <a:r>
              <a:rPr lang="en-US" dirty="0"/>
              <a:t>ERPT (Energy Redistribution Path Tracing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6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MLT</a:t>
            </a:r>
            <a:r>
              <a:rPr lang="en-US" dirty="0" smtClean="0"/>
              <a:t>, </a:t>
            </a:r>
            <a:r>
              <a:rPr lang="en-US" dirty="0"/>
              <a:t>ERPT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 smtClean="0"/>
              <a:t>MLT (Metropolis Light Transport)</a:t>
            </a:r>
            <a:endParaRPr lang="en-US" dirty="0"/>
          </a:p>
          <a:p>
            <a:r>
              <a:rPr lang="en-US" dirty="0"/>
              <a:t>ERPT (Energy Redistribution Path Tracing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81" y="2420888"/>
            <a:ext cx="310470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81" y="5663581"/>
            <a:ext cx="3406265" cy="101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2" y="5003645"/>
            <a:ext cx="2472600" cy="4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732099"/>
              </p:ext>
            </p:extLst>
          </p:nvPr>
        </p:nvGraphicFramePr>
        <p:xfrm>
          <a:off x="251520" y="2564905"/>
          <a:ext cx="3638369" cy="285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6" name="Формула" r:id="rId7" imgW="1879560" imgH="1473120" progId="Equation.3">
                  <p:embed/>
                </p:oleObj>
              </mc:Choice>
              <mc:Fallback>
                <p:oleObj name="Формула" r:id="rId7" imgW="1879560" imgH="147312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564905"/>
                        <a:ext cx="3638369" cy="2859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1" name="Picture 11" descr="http://www.ray-tracing.ru/upload/articles/articles26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2967"/>
            <a:ext cx="2950605" cy="21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13893"/>
            <a:ext cx="2045989" cy="76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0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4" y="610460"/>
            <a:ext cx="3637293" cy="27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0023" y="22472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BDPT</a:t>
            </a:r>
            <a:endParaRPr lang="ru-RU" dirty="0"/>
          </a:p>
        </p:txBody>
      </p:sp>
      <p:pic>
        <p:nvPicPr>
          <p:cNvPr id="1028" name="Picture 4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84" y="630846"/>
            <a:ext cx="3610112" cy="27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9976" y="26151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MLT1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648866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Время рендеринга (</a:t>
            </a:r>
            <a:r>
              <a:rPr lang="en-US" dirty="0" smtClean="0"/>
              <a:t>~ 20 </a:t>
            </a:r>
            <a:r>
              <a:rPr lang="ru-RU" dirty="0" smtClean="0"/>
              <a:t>минут на </a:t>
            </a:r>
            <a:r>
              <a:rPr lang="en-US" dirty="0" smtClean="0"/>
              <a:t>CPU 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30" name="Picture 6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8" y="3783511"/>
            <a:ext cx="3567179" cy="267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20023" y="341417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ERPT</a:t>
            </a:r>
            <a:endParaRPr lang="ru-RU" dirty="0"/>
          </a:p>
        </p:txBody>
      </p:sp>
      <p:pic>
        <p:nvPicPr>
          <p:cNvPr id="32770" name="Picture 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57" y="3751311"/>
            <a:ext cx="3610112" cy="27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31984" y="340021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MLT2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2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Монте-Карло Трассировка</a:t>
            </a:r>
            <a:endParaRPr lang="ru-RU" dirty="0"/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0808"/>
            <a:ext cx="4248472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48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Трассировка + сбор освещенности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43" y="2444722"/>
            <a:ext cx="4482697" cy="383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parse_ba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3832936" cy="383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98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dirty="0"/>
              <a:t>C</a:t>
            </a:r>
            <a:r>
              <a:rPr lang="ru-RU" dirty="0" err="1" smtClean="0"/>
              <a:t>умм</a:t>
            </a:r>
            <a:r>
              <a:rPr lang="ru-RU" dirty="0" err="1"/>
              <a:t>а</a:t>
            </a:r>
            <a:r>
              <a:rPr lang="ru-RU" dirty="0" smtClean="0"/>
              <a:t> </a:t>
            </a:r>
            <a:r>
              <a:rPr lang="en-US" dirty="0" smtClean="0"/>
              <a:t>K </a:t>
            </a:r>
            <a:r>
              <a:rPr lang="ru-RU" dirty="0" smtClean="0"/>
              <a:t>ближайших фотонов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157293"/>
              </p:ext>
            </p:extLst>
          </p:nvPr>
        </p:nvGraphicFramePr>
        <p:xfrm>
          <a:off x="899592" y="2492896"/>
          <a:ext cx="5737225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6" name="Формула" r:id="rId4" imgW="2666880" imgH="939600" progId="Equation.3">
                  <p:embed/>
                </p:oleObj>
              </mc:Choice>
              <mc:Fallback>
                <p:oleObj name="Формула" r:id="rId4" imgW="2666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492896"/>
                        <a:ext cx="5737225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43" name="Picture 27" descr="http://web.cs.wpi.edu/%7Eemmanuel/courses/cs563/write_ups/zackw/photon_mapping/images/photonmapping/fig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224332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4869160"/>
            <a:ext cx="1728192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5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Трассировка фотонов</a:t>
            </a:r>
          </a:p>
          <a:p>
            <a:r>
              <a:rPr lang="ru-RU" dirty="0" smtClean="0"/>
              <a:t>Построение ускоряющих структур</a:t>
            </a:r>
          </a:p>
          <a:p>
            <a:r>
              <a:rPr lang="ru-RU" dirty="0" smtClean="0"/>
              <a:t>Обратная трассировка и сбор освещенности</a:t>
            </a:r>
          </a:p>
          <a:p>
            <a:pPr lvl="1"/>
            <a:r>
              <a:rPr lang="ru-RU" dirty="0" smtClean="0"/>
              <a:t>Возможна Монте-Карло трассировка </a:t>
            </a:r>
            <a:r>
              <a:rPr lang="en-US" dirty="0" smtClean="0"/>
              <a:t>(FG)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8" y="4553999"/>
            <a:ext cx="385924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53999"/>
            <a:ext cx="201558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10537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dirty="0" smtClean="0"/>
              <a:t>Отличия от </a:t>
            </a:r>
            <a:r>
              <a:rPr lang="en-US" dirty="0" smtClean="0"/>
              <a:t>Light Tracing </a:t>
            </a:r>
            <a:r>
              <a:rPr lang="ru-RU" dirty="0" smtClean="0"/>
              <a:t>и</a:t>
            </a:r>
            <a:r>
              <a:rPr lang="en-US" dirty="0" smtClean="0"/>
              <a:t> BDPT</a:t>
            </a:r>
          </a:p>
          <a:p>
            <a:pPr lvl="1"/>
            <a:r>
              <a:rPr lang="ru-RU" dirty="0" smtClean="0"/>
              <a:t>Фотоны переносят порции энергии</a:t>
            </a:r>
          </a:p>
          <a:p>
            <a:pPr lvl="1"/>
            <a:r>
              <a:rPr lang="ru-RU" dirty="0" smtClean="0"/>
              <a:t>Вклад фотона учитывается на площади не 0-го размера!</a:t>
            </a:r>
            <a:endParaRPr lang="en-US" dirty="0" smtClean="0"/>
          </a:p>
          <a:p>
            <a:pPr lvl="2"/>
            <a:r>
              <a:rPr lang="ru-RU" dirty="0" smtClean="0"/>
              <a:t>Но трассируются</a:t>
            </a:r>
            <a:r>
              <a:rPr lang="en-US" dirty="0" smtClean="0"/>
              <a:t> </a:t>
            </a:r>
            <a:r>
              <a:rPr lang="ru-RU" dirty="0" smtClean="0"/>
              <a:t>фотоны как обычные лучи</a:t>
            </a:r>
          </a:p>
          <a:p>
            <a:pPr lvl="1"/>
            <a:r>
              <a:rPr lang="ru-RU" dirty="0" smtClean="0"/>
              <a:t>Русская рулетка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76463"/>
            <a:ext cx="4608512" cy="18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parse_ba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670508"/>
            <a:ext cx="1897695" cy="1897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52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Русская рулетка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r>
              <a:rPr lang="ru-RU" dirty="0" smtClean="0"/>
              <a:t>Не модифицируем энергию фотона при отражении!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ru-RU" dirty="0"/>
              <a:t>Сохранение</a:t>
            </a:r>
            <a:endParaRPr lang="en-US" dirty="0"/>
          </a:p>
          <a:p>
            <a:pPr lvl="1"/>
            <a:r>
              <a:rPr lang="ru-RU" dirty="0"/>
              <a:t>Только на диффузных поверхностях</a:t>
            </a:r>
          </a:p>
          <a:p>
            <a:pPr lvl="1"/>
            <a:r>
              <a:rPr lang="ru-RU" dirty="0"/>
              <a:t>Каждый фотон может быть сохранен много раз</a:t>
            </a:r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56" y="2974527"/>
            <a:ext cx="4524079" cy="119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04" y="1265178"/>
            <a:ext cx="1890951" cy="1709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sparse_ba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159" y="3235501"/>
            <a:ext cx="1897695" cy="1897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45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Два метода сбора освещенности</a:t>
            </a:r>
          </a:p>
          <a:p>
            <a:pPr lvl="1"/>
            <a:r>
              <a:rPr lang="en-US" dirty="0" smtClean="0"/>
              <a:t>k</a:t>
            </a:r>
            <a:r>
              <a:rPr lang="en-US" dirty="0"/>
              <a:t>-</a:t>
            </a:r>
            <a:r>
              <a:rPr lang="ru-RU" dirty="0" smtClean="0"/>
              <a:t>ближайших </a:t>
            </a:r>
            <a:endParaRPr lang="en-US" dirty="0" smtClean="0"/>
          </a:p>
          <a:p>
            <a:pPr lvl="1"/>
            <a:r>
              <a:rPr lang="ru-RU" dirty="0" smtClean="0"/>
              <a:t>Фиксированный радиус</a:t>
            </a:r>
          </a:p>
          <a:p>
            <a:r>
              <a:rPr lang="ru-RU" dirty="0" smtClean="0"/>
              <a:t>Два метода визуализации</a:t>
            </a:r>
          </a:p>
          <a:p>
            <a:pPr lvl="1"/>
            <a:r>
              <a:rPr lang="ru-RU" dirty="0" smtClean="0"/>
              <a:t>Прямая визуализация</a:t>
            </a:r>
          </a:p>
          <a:p>
            <a:pPr lvl="1"/>
            <a:r>
              <a:rPr lang="ru-RU" dirty="0" smtClean="0"/>
              <a:t>Финальный сбор</a:t>
            </a:r>
          </a:p>
          <a:p>
            <a:r>
              <a:rPr lang="ru-RU" dirty="0" smtClean="0"/>
              <a:t>Три фотонные карты</a:t>
            </a:r>
          </a:p>
          <a:p>
            <a:pPr lvl="1"/>
            <a:r>
              <a:rPr lang="ru-RU" dirty="0" smtClean="0"/>
              <a:t>Диффузная</a:t>
            </a:r>
          </a:p>
          <a:p>
            <a:pPr lvl="1"/>
            <a:r>
              <a:rPr lang="ru-RU" dirty="0" smtClean="0"/>
              <a:t>Каустическая</a:t>
            </a:r>
          </a:p>
          <a:p>
            <a:pPr lvl="1"/>
            <a:r>
              <a:rPr lang="ru-RU" dirty="0" smtClean="0"/>
              <a:t>Объемная (для объемных эффектов)</a:t>
            </a:r>
          </a:p>
        </p:txBody>
      </p:sp>
    </p:spTree>
    <p:extLst>
      <p:ext uri="{BB962C8B-B14F-4D97-AF65-F5344CB8AC3E}">
        <p14:creationId xmlns:p14="http://schemas.microsoft.com/office/powerpoint/2010/main" val="11525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Пересечение лучей и примитивов</a:t>
            </a:r>
          </a:p>
        </p:txBody>
      </p:sp>
      <p:pic>
        <p:nvPicPr>
          <p:cNvPr id="5122" name="Picture 2" descr="http://www.ray-tracing.ru/upload/articles/articles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088232" cy="207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ray-tracing.ru/upload/articles/articles2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4248472" cy="420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K-</a:t>
            </a:r>
            <a:r>
              <a:rPr lang="ru-RU" dirty="0" smtClean="0"/>
              <a:t>ближайших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" y="2636912"/>
            <a:ext cx="422446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53" y="1340766"/>
            <a:ext cx="4824536" cy="53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parse_ba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09120"/>
            <a:ext cx="216024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1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4"/>
          </a:xfrm>
        </p:spPr>
        <p:txBody>
          <a:bodyPr/>
          <a:lstStyle/>
          <a:p>
            <a:r>
              <a:rPr lang="ru-RU" dirty="0" smtClean="0"/>
              <a:t>Структуры данных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4379" y="2372279"/>
            <a:ext cx="3665157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Photon 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</a:t>
            </a:r>
            <a:r>
              <a:rPr lang="ru-RU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20 байт</a:t>
            </a:r>
            <a:endParaRPr lang="en-US" sz="1400" b="1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{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char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color[4];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phi, theta;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flag;</a:t>
            </a:r>
            <a:endParaRPr lang="ru-RU" sz="1400" b="1" dirty="0" smtClean="0"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36301" y="2360585"/>
            <a:ext cx="37444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Photon </a:t>
            </a:r>
            <a:r>
              <a:rPr lang="en-US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</a:t>
            </a:r>
            <a:r>
              <a:rPr lang="ru-RU" sz="1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24 байта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{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pos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uint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compressedNorm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half4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color; 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</a:t>
            </a:r>
            <a:r>
              <a:rPr lang="ru-RU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или</a:t>
            </a:r>
            <a:r>
              <a:rPr lang="en-US" sz="14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uchar4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ru-RU" sz="1400" b="1" dirty="0" smtClean="0"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2147" y="4178586"/>
            <a:ext cx="432048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uint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encodeNormal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n)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x = (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*32767.0f);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y = (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n.y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*32767.0f);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ushort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sign = 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n.z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&gt;= 0) ? 0 : 1;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sv-SE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sv-SE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sv-SE" sz="1200" b="1" dirty="0">
                <a:latin typeface="Courier New" pitchFamily="49" charset="0"/>
                <a:cs typeface="Courier New" pitchFamily="49" charset="0"/>
              </a:rPr>
              <a:t> sx = (</a:t>
            </a:r>
            <a:r>
              <a:rPr lang="sv-SE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sv-SE" sz="1200" b="1" dirty="0">
                <a:latin typeface="Courier New" pitchFamily="49" charset="0"/>
                <a:cs typeface="Courier New" pitchFamily="49" charset="0"/>
              </a:rPr>
              <a:t>(x &amp; 0xfffe) | sign);</a:t>
            </a:r>
          </a:p>
          <a:p>
            <a:r>
              <a:rPr lang="fr-FR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fr-FR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fr-FR" sz="1200" b="1" dirty="0">
                <a:latin typeface="Courier New" pitchFamily="49" charset="0"/>
                <a:cs typeface="Courier New" pitchFamily="49" charset="0"/>
              </a:rPr>
              <a:t> sy = (</a:t>
            </a:r>
            <a:r>
              <a:rPr lang="fr-FR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fr-FR" sz="1200" b="1" dirty="0">
                <a:latin typeface="Courier New" pitchFamily="49" charset="0"/>
                <a:cs typeface="Courier New" pitchFamily="49" charset="0"/>
              </a:rPr>
              <a:t>(y &amp; 0xfffe) &lt;&lt; 16 );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sx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sy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27984" y="3993920"/>
            <a:ext cx="5018197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decodeNormal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uint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a_data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const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float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divInv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1.0f/32767.0f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short2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a_data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&amp; 0x0000FFFF);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a_enc.y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a_data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&amp; 0xFFFF0000) &gt;&gt; 16);</a:t>
            </a:r>
          </a:p>
          <a:p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sign = 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&amp; 0x0001) ? -1.0f : 1.0f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;</a:t>
            </a:r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x 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a_enc.x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&amp; 0xfffe)*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divInv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y =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short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a_enc.y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&amp; 0xfffe)*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divInv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s-E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s-ES" sz="1200" b="1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s-ES" sz="1200" b="1" dirty="0">
                <a:latin typeface="Courier New" pitchFamily="49" charset="0"/>
                <a:cs typeface="Courier New" pitchFamily="49" charset="0"/>
              </a:rPr>
              <a:t> z = </a:t>
            </a:r>
            <a:r>
              <a:rPr lang="es-ES" sz="1200" b="1" dirty="0" smtClean="0">
                <a:latin typeface="Courier New" pitchFamily="49" charset="0"/>
                <a:cs typeface="Courier New" pitchFamily="49" charset="0"/>
              </a:rPr>
              <a:t>sign*</a:t>
            </a:r>
            <a:r>
              <a:rPr lang="es-ES" sz="12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sqrtf</a:t>
            </a:r>
            <a:r>
              <a:rPr lang="es-E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s-ES" sz="12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fmaxf</a:t>
            </a:r>
            <a:r>
              <a:rPr lang="es-ES" sz="1200" b="1" dirty="0" smtClean="0">
                <a:latin typeface="Courier New" pitchFamily="49" charset="0"/>
                <a:cs typeface="Courier New" pitchFamily="49" charset="0"/>
              </a:rPr>
              <a:t>(1.0f-x*x-y*y</a:t>
            </a:r>
            <a:r>
              <a:rPr lang="es-ES" sz="1200" b="1" dirty="0">
                <a:latin typeface="Courier New" pitchFamily="49" charset="0"/>
                <a:cs typeface="Courier New" pitchFamily="49" charset="0"/>
              </a:rPr>
              <a:t>, 0.0f</a:t>
            </a:r>
            <a:r>
              <a:rPr lang="es-ES" sz="1200" b="1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ru-RU" sz="12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float3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x,y,z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ru-RU" sz="12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/>
          </a:bodyPr>
          <a:lstStyle/>
          <a:p>
            <a:r>
              <a:rPr lang="ru-RU" dirty="0" smtClean="0"/>
              <a:t>Проблемы</a:t>
            </a:r>
          </a:p>
          <a:p>
            <a:pPr lvl="1"/>
            <a:r>
              <a:rPr lang="ru-RU" dirty="0" smtClean="0"/>
              <a:t>Память</a:t>
            </a:r>
            <a:r>
              <a:rPr lang="en-US" dirty="0" smtClean="0"/>
              <a:t> (</a:t>
            </a:r>
            <a:r>
              <a:rPr lang="ru-RU" dirty="0" smtClean="0"/>
              <a:t>Сжатие, </a:t>
            </a:r>
            <a:r>
              <a:rPr lang="en-US" dirty="0" smtClean="0"/>
              <a:t>ppm)</a:t>
            </a:r>
          </a:p>
          <a:p>
            <a:pPr lvl="2"/>
            <a:r>
              <a:rPr lang="ru-RU" dirty="0" smtClean="0"/>
              <a:t>Но сжатие может снизить скорость сбора!</a:t>
            </a:r>
          </a:p>
          <a:p>
            <a:pPr lvl="1"/>
            <a:r>
              <a:rPr lang="ru-RU" dirty="0" smtClean="0"/>
              <a:t>Скорость (упростить алгоритм сбора)</a:t>
            </a:r>
          </a:p>
          <a:p>
            <a:pPr lvl="2"/>
            <a:r>
              <a:rPr lang="ru-RU" dirty="0" smtClean="0"/>
              <a:t>Но это снизит точность!</a:t>
            </a:r>
          </a:p>
          <a:p>
            <a:pPr lvl="1"/>
            <a:r>
              <a:rPr lang="ru-RU" dirty="0" smtClean="0"/>
              <a:t>Темные углы</a:t>
            </a:r>
            <a:r>
              <a:rPr lang="en-US" dirty="0"/>
              <a:t> (Convex </a:t>
            </a:r>
            <a:r>
              <a:rPr lang="en-US" dirty="0" smtClean="0"/>
              <a:t>Hull, FG)</a:t>
            </a:r>
            <a:endParaRPr lang="ru-RU" dirty="0" smtClean="0"/>
          </a:p>
          <a:p>
            <a:pPr lvl="2"/>
            <a:r>
              <a:rPr lang="ru-RU" dirty="0" smtClean="0"/>
              <a:t>Снижает скорость</a:t>
            </a:r>
          </a:p>
          <a:p>
            <a:pPr lvl="1"/>
            <a:r>
              <a:rPr lang="ru-RU" dirty="0" smtClean="0"/>
              <a:t>Бесполезные фотоны </a:t>
            </a:r>
          </a:p>
          <a:p>
            <a:pPr lvl="2"/>
            <a:r>
              <a:rPr lang="ru-RU" dirty="0" smtClean="0"/>
              <a:t>Пометка видимых поверхностей</a:t>
            </a:r>
          </a:p>
          <a:p>
            <a:pPr lvl="2"/>
            <a:r>
              <a:rPr lang="ru-RU" dirty="0" smtClean="0"/>
              <a:t>Частицы видимости (память)</a:t>
            </a: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8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Финальный сбор</a:t>
            </a:r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22917"/>
            <a:ext cx="470303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4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Фотонные карты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Бесполезные фотоны</a:t>
            </a:r>
          </a:p>
          <a:p>
            <a:pPr lvl="1"/>
            <a:r>
              <a:rPr lang="ru-RU" dirty="0" smtClean="0"/>
              <a:t>Карты проекций</a:t>
            </a:r>
          </a:p>
          <a:p>
            <a:pPr lvl="1"/>
            <a:r>
              <a:rPr lang="ru-RU" dirty="0" smtClean="0"/>
              <a:t>Определение видимых поверхностей</a:t>
            </a:r>
          </a:p>
          <a:p>
            <a:pPr lvl="2"/>
            <a:r>
              <a:rPr lang="ru-RU" dirty="0" smtClean="0"/>
              <a:t>Простая пометка</a:t>
            </a:r>
          </a:p>
          <a:p>
            <a:pPr lvl="2"/>
            <a:r>
              <a:rPr lang="ru-RU" dirty="0" smtClean="0"/>
              <a:t>Частицы видимости</a:t>
            </a:r>
          </a:p>
          <a:p>
            <a:pPr marL="457200" lvl="1" indent="0">
              <a:buNone/>
            </a:pPr>
            <a:endParaRPr lang="ru-RU" dirty="0" smtClean="0"/>
          </a:p>
          <a:p>
            <a:pPr lvl="2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4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Прогрессивные фотонные карты</a:t>
            </a:r>
            <a:r>
              <a:rPr lang="en-US" dirty="0" smtClean="0"/>
              <a:t> (PPM)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621864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http://users-cs.au.dk/toshiya/starpm2012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68468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Прогрессивные фотонные карты</a:t>
            </a:r>
            <a:r>
              <a:rPr lang="en-US" dirty="0" smtClean="0"/>
              <a:t> (PPM)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621864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http://users-cs.au.dk/toshiya/starpm2012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420888"/>
            <a:ext cx="6612583" cy="363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4"/>
          <p:cNvGrpSpPr/>
          <p:nvPr/>
        </p:nvGrpSpPr>
        <p:grpSpPr>
          <a:xfrm rot="20457859">
            <a:off x="7327968" y="5410779"/>
            <a:ext cx="1625378" cy="1441608"/>
            <a:chOff x="4267200" y="1524000"/>
            <a:chExt cx="2971800" cy="2438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7231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Прогрессивные фотонные карты</a:t>
            </a:r>
            <a:r>
              <a:rPr lang="en-US" dirty="0"/>
              <a:t> (PPM)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31507" y="2573178"/>
            <a:ext cx="1714500" cy="3677603"/>
            <a:chOff x="0" y="0"/>
            <a:chExt cx="2400" cy="5148"/>
          </a:xfrm>
        </p:grpSpPr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"/>
            <p:cNvSpPr>
              <a:spLocks/>
            </p:cNvSpPr>
            <p:nvPr/>
          </p:nvSpPr>
          <p:spPr bwMode="auto">
            <a:xfrm>
              <a:off x="612" y="4760"/>
              <a:ext cx="116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</a:t>
              </a:r>
            </a:p>
          </p:txBody>
        </p:sp>
        <p:sp>
          <p:nvSpPr>
            <p:cNvPr id="23" name="Oval 3"/>
            <p:cNvSpPr>
              <a:spLocks/>
            </p:cNvSpPr>
            <p:nvPr/>
          </p:nvSpPr>
          <p:spPr bwMode="auto">
            <a:xfrm>
              <a:off x="784" y="0"/>
              <a:ext cx="800" cy="800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4"/>
            <p:cNvSpPr>
              <a:spLocks/>
            </p:cNvSpPr>
            <p:nvPr/>
          </p:nvSpPr>
          <p:spPr bwMode="auto">
            <a:xfrm rot="5400000">
              <a:off x="784" y="105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488882" y="2687477"/>
            <a:ext cx="1714500" cy="3557588"/>
            <a:chOff x="0" y="0"/>
            <a:chExt cx="2400" cy="498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5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7"/>
            <p:cNvSpPr>
              <a:spLocks/>
            </p:cNvSpPr>
            <p:nvPr/>
          </p:nvSpPr>
          <p:spPr bwMode="auto">
            <a:xfrm>
              <a:off x="523" y="4592"/>
              <a:ext cx="134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</a:t>
              </a:r>
            </a:p>
          </p:txBody>
        </p:sp>
        <p:sp>
          <p:nvSpPr>
            <p:cNvPr id="19" name="Oval 8"/>
            <p:cNvSpPr>
              <a:spLocks/>
            </p:cNvSpPr>
            <p:nvPr/>
          </p:nvSpPr>
          <p:spPr bwMode="auto">
            <a:xfrm>
              <a:off x="952" y="0"/>
              <a:ext cx="472" cy="47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5400000">
              <a:off x="792" y="81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346257" y="2761772"/>
            <a:ext cx="1714500" cy="3489008"/>
            <a:chOff x="0" y="0"/>
            <a:chExt cx="2400" cy="4884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8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2"/>
            <p:cNvSpPr>
              <a:spLocks/>
            </p:cNvSpPr>
            <p:nvPr/>
          </p:nvSpPr>
          <p:spPr bwMode="auto">
            <a:xfrm>
              <a:off x="437" y="4496"/>
              <a:ext cx="152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100</a:t>
              </a:r>
            </a:p>
          </p:txBody>
        </p:sp>
        <p:sp>
          <p:nvSpPr>
            <p:cNvPr id="15" name="Oval 13"/>
            <p:cNvSpPr>
              <a:spLocks/>
            </p:cNvSpPr>
            <p:nvPr/>
          </p:nvSpPr>
          <p:spPr bwMode="auto">
            <a:xfrm>
              <a:off x="1056" y="0"/>
              <a:ext cx="272" cy="27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6" name="AutoShape 14"/>
            <p:cNvSpPr>
              <a:spLocks/>
            </p:cNvSpPr>
            <p:nvPr/>
          </p:nvSpPr>
          <p:spPr bwMode="auto">
            <a:xfrm rot="5400000">
              <a:off x="800" y="712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6203632" y="2801778"/>
            <a:ext cx="1714500" cy="3449003"/>
            <a:chOff x="0" y="0"/>
            <a:chExt cx="2400" cy="4828"/>
          </a:xfrm>
        </p:grpSpPr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7"/>
            <p:cNvSpPr>
              <a:spLocks/>
            </p:cNvSpPr>
            <p:nvPr/>
          </p:nvSpPr>
          <p:spPr bwMode="auto">
            <a:xfrm>
              <a:off x="337" y="4440"/>
              <a:ext cx="170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Image 1000</a:t>
              </a:r>
            </a:p>
          </p:txBody>
        </p:sp>
        <p:sp>
          <p:nvSpPr>
            <p:cNvPr id="11" name="Oval 18"/>
            <p:cNvSpPr>
              <a:spLocks/>
            </p:cNvSpPr>
            <p:nvPr/>
          </p:nvSpPr>
          <p:spPr bwMode="auto">
            <a:xfrm>
              <a:off x="1104" y="0"/>
              <a:ext cx="152" cy="152"/>
            </a:xfrm>
            <a:prstGeom prst="ellipse">
              <a:avLst/>
            </a:prstGeom>
            <a:noFill/>
            <a:ln w="38100" cap="flat">
              <a:solidFill>
                <a:srgbClr val="FF822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2" name="AutoShape 19"/>
            <p:cNvSpPr>
              <a:spLocks/>
            </p:cNvSpPr>
            <p:nvPr/>
          </p:nvSpPr>
          <p:spPr bwMode="auto">
            <a:xfrm rot="5400000">
              <a:off x="784" y="65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7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Прогрессивные фотонные карты</a:t>
            </a:r>
            <a:r>
              <a:rPr lang="en-US" dirty="0"/>
              <a:t> (PPM)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711523" y="2694622"/>
            <a:ext cx="1714500" cy="3640455"/>
            <a:chOff x="0" y="0"/>
            <a:chExt cx="2400" cy="5096"/>
          </a:xfrm>
        </p:grpSpPr>
        <p:pic>
          <p:nvPicPr>
            <p:cNvPr id="55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96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3"/>
            <p:cNvSpPr>
              <a:spLocks/>
            </p:cNvSpPr>
            <p:nvPr/>
          </p:nvSpPr>
          <p:spPr bwMode="auto">
            <a:xfrm>
              <a:off x="1000" y="1248"/>
              <a:ext cx="18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</a:t>
              </a:r>
            </a:p>
          </p:txBody>
        </p:sp>
        <p:sp>
          <p:nvSpPr>
            <p:cNvPr id="58" name="AutoShape 4"/>
            <p:cNvSpPr>
              <a:spLocks/>
            </p:cNvSpPr>
            <p:nvPr/>
          </p:nvSpPr>
          <p:spPr bwMode="auto">
            <a:xfrm rot="5400000">
              <a:off x="720" y="177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2568898" y="2580322"/>
            <a:ext cx="1714500" cy="3754755"/>
            <a:chOff x="0" y="0"/>
            <a:chExt cx="2400" cy="5256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56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7"/>
            <p:cNvSpPr>
              <a:spLocks/>
            </p:cNvSpPr>
            <p:nvPr/>
          </p:nvSpPr>
          <p:spPr bwMode="auto">
            <a:xfrm>
              <a:off x="744" y="1408"/>
              <a:ext cx="86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</a:t>
              </a:r>
            </a:p>
          </p:txBody>
        </p:sp>
        <p:pic>
          <p:nvPicPr>
            <p:cNvPr id="5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AutoShape 11"/>
            <p:cNvSpPr>
              <a:spLocks/>
            </p:cNvSpPr>
            <p:nvPr/>
          </p:nvSpPr>
          <p:spPr bwMode="auto">
            <a:xfrm rot="5400000">
              <a:off x="800" y="1936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4426273" y="2540317"/>
            <a:ext cx="1714500" cy="3794760"/>
            <a:chOff x="0" y="0"/>
            <a:chExt cx="2400" cy="5312"/>
          </a:xfrm>
        </p:grpSpPr>
        <p:pic>
          <p:nvPicPr>
            <p:cNvPr id="41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12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" y="32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44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19"/>
            <p:cNvSpPr>
              <a:spLocks/>
            </p:cNvSpPr>
            <p:nvPr/>
          </p:nvSpPr>
          <p:spPr bwMode="auto">
            <a:xfrm>
              <a:off x="704" y="1464"/>
              <a:ext cx="104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1—100</a:t>
              </a:r>
            </a:p>
          </p:txBody>
        </p:sp>
        <p:sp>
          <p:nvSpPr>
            <p:cNvPr id="48" name="AutoShape 20"/>
            <p:cNvSpPr>
              <a:spLocks/>
            </p:cNvSpPr>
            <p:nvPr/>
          </p:nvSpPr>
          <p:spPr bwMode="auto">
            <a:xfrm rot="5400000">
              <a:off x="736" y="1992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8" name="Group 34"/>
          <p:cNvGrpSpPr>
            <a:grpSpLocks/>
          </p:cNvGrpSpPr>
          <p:nvPr/>
        </p:nvGrpSpPr>
        <p:grpSpPr bwMode="auto">
          <a:xfrm>
            <a:off x="6283648" y="2386012"/>
            <a:ext cx="1714500" cy="3949065"/>
            <a:chOff x="0" y="0"/>
            <a:chExt cx="2400" cy="5528"/>
          </a:xfrm>
        </p:grpSpPr>
        <p:pic>
          <p:nvPicPr>
            <p:cNvPr id="29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8"/>
              <a:ext cx="2400" cy="2400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0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" y="21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336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44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552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664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768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880"/>
              <a:ext cx="808" cy="808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2"/>
            <p:cNvSpPr>
              <a:spLocks/>
            </p:cNvSpPr>
            <p:nvPr/>
          </p:nvSpPr>
          <p:spPr bwMode="auto">
            <a:xfrm>
              <a:off x="600" y="1680"/>
              <a:ext cx="122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>
                  <a:solidFill>
                    <a:srgbClr val="B9B9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1—1000</a:t>
              </a:r>
            </a:p>
          </p:txBody>
        </p:sp>
        <p:sp>
          <p:nvSpPr>
            <p:cNvPr id="40" name="AutoShape 33"/>
            <p:cNvSpPr>
              <a:spLocks/>
            </p:cNvSpPr>
            <p:nvPr/>
          </p:nvSpPr>
          <p:spPr bwMode="auto">
            <a:xfrm rot="5400000">
              <a:off x="800" y="2208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de-CH" sz="41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 миллиона фотонов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5473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0" name="Group 4"/>
          <p:cNvGrpSpPr/>
          <p:nvPr/>
        </p:nvGrpSpPr>
        <p:grpSpPr>
          <a:xfrm rot="20457859">
            <a:off x="5512736" y="2624673"/>
            <a:ext cx="3375109" cy="3243622"/>
            <a:chOff x="4267200" y="1524000"/>
            <a:chExt cx="2971800" cy="2438400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0408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Пересечение лучей и примитивов</a:t>
            </a:r>
            <a:endParaRPr lang="en-US" dirty="0" smtClean="0"/>
          </a:p>
          <a:p>
            <a:pPr lvl="1"/>
            <a:r>
              <a:rPr lang="en-US" dirty="0" smtClean="0"/>
              <a:t>“unit test”</a:t>
            </a:r>
          </a:p>
          <a:p>
            <a:pPr lvl="1"/>
            <a:endParaRPr lang="ru-RU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1691" y="3068960"/>
            <a:ext cx="42484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cs typeface="Courier New" pitchFamily="49" charset="0"/>
              </a:rPr>
              <a:t>float3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o =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urier New" pitchFamily="49" charset="0"/>
                <a:cs typeface="Courier New" pitchFamily="49" charset="0"/>
              </a:rPr>
              <a:t>mul3x4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(m,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ray_origin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);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cs typeface="Courier New" pitchFamily="49" charset="0"/>
              </a:rPr>
              <a:t>float3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d =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urier New" pitchFamily="49" charset="0"/>
                <a:cs typeface="Courier New" pitchFamily="49" charset="0"/>
              </a:rPr>
              <a:t>mul3x3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(m,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ray_direction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);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cs typeface="Courier New" pitchFamily="49" charset="0"/>
              </a:rPr>
              <a:t>float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 t = -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o.z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/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d.z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cs typeface="Courier New" pitchFamily="49" charset="0"/>
              </a:rPr>
              <a:t>float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 u =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o.x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+ t*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d.x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cs typeface="Courier New" pitchFamily="49" charset="0"/>
              </a:rPr>
              <a:t>float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 v =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o.y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+ t*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d.y</a:t>
            </a:r>
            <a:r>
              <a:rPr kumimoji="0" lang="en-US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;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http://www.ray-tracing.ru/upload/articles/articles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82" y="2227721"/>
            <a:ext cx="3674274" cy="20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ray-tracing.ru/upload/articles/articles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3" y="4487021"/>
            <a:ext cx="360045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ray-tracing.ru/upload/articles/articles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1" y="5373216"/>
            <a:ext cx="4788024" cy="9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1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 миллиона фотонов (10 итераций)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0" y="2370118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" name="Group 4"/>
          <p:cNvGrpSpPr/>
          <p:nvPr/>
        </p:nvGrpSpPr>
        <p:grpSpPr>
          <a:xfrm rot="20457859">
            <a:off x="5512736" y="2624673"/>
            <a:ext cx="3375109" cy="3243622"/>
            <a:chOff x="4267200" y="1524000"/>
            <a:chExt cx="2971800" cy="2438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CH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0" y="2383505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200 миллионов фотонов (100 итераций)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5473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 4"/>
          <p:cNvGrpSpPr/>
          <p:nvPr/>
        </p:nvGrpSpPr>
        <p:grpSpPr>
          <a:xfrm rot="20457859">
            <a:off x="5512736" y="2624673"/>
            <a:ext cx="3375109" cy="3243622"/>
            <a:chOff x="4267200" y="1524000"/>
            <a:chExt cx="2971800" cy="2438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7501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 миллиарда фотонов (1000 итераций)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5473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5473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" name="Group 4"/>
          <p:cNvGrpSpPr/>
          <p:nvPr/>
        </p:nvGrpSpPr>
        <p:grpSpPr>
          <a:xfrm rot="20457859">
            <a:off x="5512736" y="2624673"/>
            <a:ext cx="3375109" cy="3243622"/>
            <a:chOff x="4267200" y="1524000"/>
            <a:chExt cx="2971800" cy="24384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668" y="2133600"/>
              <a:ext cx="1905000" cy="103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Explosion 1 2"/>
            <p:cNvSpPr/>
            <p:nvPr/>
          </p:nvSpPr>
          <p:spPr>
            <a:xfrm>
              <a:off x="4267200" y="1524000"/>
              <a:ext cx="2971800" cy="2438400"/>
            </a:xfrm>
            <a:prstGeom prst="irregularSeal1">
              <a:avLst/>
            </a:prstGeom>
            <a:noFill/>
            <a:ln w="34925">
              <a:solidFill>
                <a:schemeClr val="bg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113" indent="9207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0229" indent="18414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930" indent="274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045" indent="3667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31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19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04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92" algn="l" defTabSz="457187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CH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5473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4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Фотонные карты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 миллиарда фотонов (1000 итераций)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153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05" y="4509120"/>
            <a:ext cx="3960223" cy="20200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05" y="2324386"/>
            <a:ext cx="3960223" cy="1968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Кэш освещенности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16479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5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16971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Кэш освещенности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14" y="4005877"/>
            <a:ext cx="5249992" cy="26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3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Кэш освещенности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Тонкости</a:t>
            </a:r>
          </a:p>
          <a:p>
            <a:pPr lvl="1"/>
            <a:r>
              <a:rPr lang="ru-RU" dirty="0" smtClean="0"/>
              <a:t>Оценка точности</a:t>
            </a:r>
          </a:p>
          <a:p>
            <a:pPr lvl="1"/>
            <a:r>
              <a:rPr lang="ru-RU" dirty="0" smtClean="0"/>
              <a:t>Вычисление радиуса </a:t>
            </a:r>
            <a:r>
              <a:rPr lang="ru-RU" dirty="0" err="1"/>
              <a:t>в</a:t>
            </a:r>
            <a:r>
              <a:rPr lang="ru-RU" dirty="0" err="1" smtClean="0"/>
              <a:t>алидности</a:t>
            </a:r>
            <a:endParaRPr lang="ru-RU" dirty="0" smtClean="0"/>
          </a:p>
          <a:p>
            <a:pPr lvl="1"/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26" y="3861049"/>
            <a:ext cx="3902704" cy="19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9" y="3861048"/>
            <a:ext cx="470846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6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Кэш освещенности</a:t>
            </a:r>
            <a:endParaRPr lang="ru-RU" dirty="0"/>
          </a:p>
        </p:txBody>
      </p:sp>
      <p:pic>
        <p:nvPicPr>
          <p:cNvPr id="40962" name="Picture 2" descr="http://the-witness.net/news/wp-content/uploads/2011/06/ic_comparison_1-351x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5"/>
            <a:ext cx="4896544" cy="53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5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Кэш освещенности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FG</a:t>
            </a:r>
            <a:endParaRPr lang="ru-RU" dirty="0"/>
          </a:p>
        </p:txBody>
      </p:sp>
      <p:pic>
        <p:nvPicPr>
          <p:cNvPr id="45060" name="Picture 4" descr="D:\[articles]\[my_papers]\I Octree Photon Maps\pg2013_tex\sponza_photon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4711"/>
            <a:ext cx="4448132" cy="333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D:\[articles]\[my_papers]\I Octree Photon Maps\pg2013_tex\sponz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27" y="1404710"/>
            <a:ext cx="4448132" cy="333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Кэш освещенности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FG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89044"/>
            <a:ext cx="4448132" cy="33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D:\[articles]\[my_papers]\I Octree Photon Maps\pg2013_tex\museum_photon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9043"/>
            <a:ext cx="4448132" cy="333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Трассировка лучей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Затенение (</a:t>
            </a:r>
            <a:r>
              <a:rPr lang="en-US" dirty="0" smtClean="0"/>
              <a:t>shading</a:t>
            </a:r>
            <a:r>
              <a:rPr lang="ru-RU" dirty="0" smtClean="0"/>
              <a:t>)</a:t>
            </a:r>
            <a:endParaRPr lang="en-US" dirty="0" smtClean="0"/>
          </a:p>
          <a:p>
            <a:r>
              <a:rPr lang="en-US" dirty="0" smtClean="0"/>
              <a:t>color += I/(R*R);</a:t>
            </a:r>
          </a:p>
          <a:p>
            <a:r>
              <a:rPr lang="en-US" dirty="0" smtClean="0"/>
              <a:t>?</a:t>
            </a:r>
            <a:endParaRPr lang="en-US" dirty="0"/>
          </a:p>
          <a:p>
            <a:r>
              <a:rPr lang="ru-RU" dirty="0" smtClean="0"/>
              <a:t>Отражения</a:t>
            </a:r>
            <a:r>
              <a:rPr lang="en-US" dirty="0" smtClean="0"/>
              <a:t>/</a:t>
            </a:r>
            <a:r>
              <a:rPr lang="ru-RU" dirty="0" smtClean="0"/>
              <a:t>преломления</a:t>
            </a:r>
            <a:endParaRPr lang="en-US" dirty="0" smtClean="0"/>
          </a:p>
        </p:txBody>
      </p:sp>
      <p:pic>
        <p:nvPicPr>
          <p:cNvPr id="4" name="Picture 6" descr="http://www.ice.rwth-aachen.de/fileadmin/user_upload/forschungsprojekte/tools/GRACE/raytrac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02" y="1952721"/>
            <a:ext cx="3672638" cy="18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3.bp.blogspot.com/_QriB505bzT0/SZYtO5DrknI/AAAAAAAAAUk/DOOyw59nmaY/s400/Gustafson_Whit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30199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638" y="4077072"/>
            <a:ext cx="2520280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0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Параллельность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распараллеливать рассмотренные методы?</a:t>
            </a:r>
            <a:endParaRPr lang="ru-RU" dirty="0"/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636912"/>
            <a:ext cx="3529051" cy="3529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6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чем отличие фотонных карт от </a:t>
            </a:r>
            <a:r>
              <a:rPr lang="en-US" dirty="0" smtClean="0"/>
              <a:t>BDPT?</a:t>
            </a:r>
          </a:p>
          <a:p>
            <a:pPr lvl="1"/>
            <a:r>
              <a:rPr lang="ru-RU" dirty="0" smtClean="0"/>
              <a:t>Русская рулетка, порции энергии, площадь</a:t>
            </a:r>
          </a:p>
          <a:p>
            <a:r>
              <a:rPr lang="ru-RU" dirty="0" smtClean="0"/>
              <a:t> В чем особенность русской рулетки?</a:t>
            </a:r>
          </a:p>
          <a:p>
            <a:pPr lvl="1"/>
            <a:r>
              <a:rPr lang="ru-RU" dirty="0" smtClean="0"/>
              <a:t>Стохастическое отражение</a:t>
            </a:r>
          </a:p>
          <a:p>
            <a:r>
              <a:rPr lang="ru-RU" dirty="0"/>
              <a:t>С</a:t>
            </a:r>
            <a:r>
              <a:rPr lang="ru-RU" dirty="0" smtClean="0"/>
              <a:t>пособы сбора освещенности?</a:t>
            </a:r>
          </a:p>
          <a:p>
            <a:pPr lvl="1"/>
            <a:r>
              <a:rPr lang="en-US" dirty="0" smtClean="0"/>
              <a:t>K</a:t>
            </a:r>
            <a:r>
              <a:rPr lang="ru-RU" dirty="0" smtClean="0"/>
              <a:t>-ближайших, фикс. Радиус</a:t>
            </a:r>
          </a:p>
          <a:p>
            <a:r>
              <a:rPr lang="ru-RU" dirty="0" smtClean="0"/>
              <a:t>Какие типы фотонных карт используются?</a:t>
            </a:r>
          </a:p>
          <a:p>
            <a:pPr lvl="1"/>
            <a:r>
              <a:rPr lang="ru-RU" dirty="0" smtClean="0"/>
              <a:t>Диффузная, каустическая, объемная</a:t>
            </a:r>
            <a:endParaRPr lang="ru-RU" dirty="0"/>
          </a:p>
        </p:txBody>
      </p:sp>
      <p:pic>
        <p:nvPicPr>
          <p:cNvPr id="4" name="Picture 2" descr="http://outofthetimegarden.files.wordpress.com/2012/03/cat-ques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60648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4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Резюме (ИМХО)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Оценка</a:t>
            </a:r>
            <a:r>
              <a:rPr lang="en-US" sz="2000" dirty="0" smtClean="0"/>
              <a:t> </a:t>
            </a:r>
            <a:r>
              <a:rPr lang="ru-RU" sz="2000" dirty="0" smtClean="0"/>
              <a:t>в формате</a:t>
            </a:r>
            <a:r>
              <a:rPr lang="en-US" sz="2000" dirty="0" smtClean="0"/>
              <a:t>: </a:t>
            </a:r>
            <a:r>
              <a:rPr lang="ru-RU" sz="2000" dirty="0" smtClean="0"/>
              <a:t>                             функциональность</a:t>
            </a:r>
            <a:r>
              <a:rPr lang="en-US" sz="2000" dirty="0" smtClean="0"/>
              <a:t>/</a:t>
            </a:r>
            <a:r>
              <a:rPr lang="ru-RU" sz="2000" dirty="0" smtClean="0"/>
              <a:t> скорость</a:t>
            </a:r>
            <a:r>
              <a:rPr lang="en-US" sz="2000" dirty="0" smtClean="0"/>
              <a:t> / </a:t>
            </a:r>
            <a:r>
              <a:rPr lang="ru-RU" sz="2000" dirty="0" smtClean="0"/>
              <a:t>простота</a:t>
            </a:r>
          </a:p>
          <a:p>
            <a:r>
              <a:rPr lang="ru-RU" dirty="0" smtClean="0"/>
              <a:t>Наиболее практичные подходы</a:t>
            </a:r>
            <a:r>
              <a:rPr lang="en-US" dirty="0" smtClean="0"/>
              <a:t>: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PT (</a:t>
            </a:r>
            <a:r>
              <a:rPr lang="ru-RU" sz="2400" dirty="0" smtClean="0"/>
              <a:t>без теневых лучей</a:t>
            </a:r>
            <a:r>
              <a:rPr lang="en-US" sz="2400" dirty="0" smtClean="0"/>
              <a:t>)</a:t>
            </a:r>
            <a:r>
              <a:rPr lang="ru-RU" sz="2400" dirty="0" smtClean="0"/>
              <a:t>                                 10</a:t>
            </a:r>
            <a:r>
              <a:rPr lang="en-US" sz="2400" dirty="0" smtClean="0"/>
              <a:t>/2/10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PT + LT</a:t>
            </a:r>
            <a:r>
              <a:rPr lang="ru-RU" sz="2400" dirty="0" smtClean="0"/>
              <a:t>                                                                </a:t>
            </a:r>
            <a:r>
              <a:rPr lang="en-US" sz="2400" dirty="0" smtClean="0"/>
              <a:t>8/8/8</a:t>
            </a:r>
          </a:p>
          <a:p>
            <a:pPr marL="457200" lvl="1" indent="0">
              <a:buNone/>
            </a:pPr>
            <a:endParaRPr lang="ru-RU" sz="2400" dirty="0" smtClean="0"/>
          </a:p>
          <a:p>
            <a:pPr lvl="1">
              <a:buFont typeface="Wingdings" pitchFamily="2" charset="2"/>
              <a:buChar char="§"/>
            </a:pPr>
            <a:r>
              <a:rPr lang="ru-RU" sz="2400" dirty="0" smtClean="0"/>
              <a:t>Просто </a:t>
            </a:r>
            <a:r>
              <a:rPr lang="en-US" sz="2400" dirty="0"/>
              <a:t>PPM </a:t>
            </a:r>
            <a:r>
              <a:rPr lang="ru-RU" sz="2400" dirty="0" smtClean="0"/>
              <a:t>                                                    </a:t>
            </a:r>
            <a:r>
              <a:rPr lang="en-US" sz="2400" dirty="0" smtClean="0"/>
              <a:t> </a:t>
            </a:r>
            <a:r>
              <a:rPr lang="ru-RU" sz="2400" dirty="0" smtClean="0"/>
              <a:t>10</a:t>
            </a:r>
            <a:r>
              <a:rPr lang="en-US" sz="2400" dirty="0" smtClean="0"/>
              <a:t>/5/5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PT + PPM</a:t>
            </a:r>
            <a:r>
              <a:rPr lang="ru-RU" sz="2400" dirty="0" smtClean="0"/>
              <a:t> для каустиков</a:t>
            </a:r>
            <a:r>
              <a:rPr lang="en-US" sz="2400" dirty="0" smtClean="0"/>
              <a:t> </a:t>
            </a:r>
            <a:r>
              <a:rPr lang="ru-RU" sz="2400" dirty="0" smtClean="0"/>
              <a:t>                               10</a:t>
            </a:r>
            <a:r>
              <a:rPr lang="en-US" sz="2400" dirty="0" smtClean="0"/>
              <a:t>/8/5</a:t>
            </a:r>
            <a:endParaRPr lang="ru-RU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(PT</a:t>
            </a:r>
            <a:r>
              <a:rPr lang="en-US" sz="2400" dirty="0"/>
              <a:t> </a:t>
            </a:r>
            <a:r>
              <a:rPr lang="en-US" sz="2400" dirty="0" smtClean="0"/>
              <a:t>+ PM </a:t>
            </a:r>
            <a:r>
              <a:rPr lang="ru-RU" sz="2400" dirty="0" smtClean="0"/>
              <a:t>+ </a:t>
            </a:r>
            <a:r>
              <a:rPr lang="en-US" sz="2400" dirty="0" smtClean="0"/>
              <a:t>FG + IC)</a:t>
            </a:r>
            <a:r>
              <a:rPr lang="ru-RU" sz="2400" dirty="0" smtClean="0"/>
              <a:t> + </a:t>
            </a:r>
            <a:r>
              <a:rPr lang="en-US" sz="2400" dirty="0" smtClean="0"/>
              <a:t>PPM </a:t>
            </a:r>
            <a:r>
              <a:rPr lang="ru-RU" sz="2400" dirty="0" smtClean="0"/>
              <a:t>для каустиков</a:t>
            </a:r>
            <a:r>
              <a:rPr lang="en-US" sz="2400" dirty="0" smtClean="0"/>
              <a:t>  10/10/</a:t>
            </a:r>
            <a:r>
              <a:rPr lang="ru-RU" sz="2400" dirty="0"/>
              <a:t>2</a:t>
            </a:r>
            <a:endParaRPr lang="en-US" sz="2400" dirty="0" smtClean="0"/>
          </a:p>
          <a:p>
            <a:pPr lvl="2">
              <a:buFont typeface="Wingdings" pitchFamily="2" charset="2"/>
              <a:buChar char="§"/>
            </a:pPr>
            <a:r>
              <a:rPr lang="ru-RU" sz="2000" dirty="0" smtClean="0"/>
              <a:t>Для </a:t>
            </a:r>
            <a:r>
              <a:rPr lang="en-US" sz="2000" dirty="0" smtClean="0"/>
              <a:t>FG</a:t>
            </a:r>
            <a:r>
              <a:rPr lang="ru-RU" sz="2000" dirty="0" smtClean="0"/>
              <a:t> необходимо делать </a:t>
            </a:r>
            <a:r>
              <a:rPr lang="en-US" sz="2000" dirty="0" smtClean="0"/>
              <a:t>Irradiance Maps</a:t>
            </a:r>
            <a:endParaRPr lang="ru-RU" sz="2000" dirty="0" smtClean="0"/>
          </a:p>
          <a:p>
            <a:pPr lvl="2">
              <a:buFont typeface="Wingdings" pitchFamily="2" charset="2"/>
              <a:buChar char="§"/>
            </a:pPr>
            <a:r>
              <a:rPr lang="ru-RU" sz="2000" dirty="0" smtClean="0"/>
              <a:t>Или </a:t>
            </a:r>
            <a:r>
              <a:rPr lang="en-US" sz="2000" dirty="0" smtClean="0"/>
              <a:t>Recursive IC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935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Трассировка лучей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Мягкие тени</a:t>
            </a:r>
            <a:endParaRPr lang="ru-RU" dirty="0"/>
          </a:p>
        </p:txBody>
      </p:sp>
      <p:pic>
        <p:nvPicPr>
          <p:cNvPr id="4100" name="Picture 4" descr="http://devmaster.net/assets/post/2840/uploads/part5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8898"/>
            <a:ext cx="5472608" cy="40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evmaster.net/assets/post/2840/uploads/part5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72" y="4426758"/>
            <a:ext cx="2435010" cy="20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dotcsw.com/doc/softshadows_illu_bi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12" y="1988840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1934</Words>
  <Application>Microsoft Office PowerPoint</Application>
  <PresentationFormat>On-screen Show (4:3)</PresentationFormat>
  <Paragraphs>463</Paragraphs>
  <Slides>83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4" baseType="lpstr">
      <vt:lpstr>ＭＳ Ｐゴシック</vt:lpstr>
      <vt:lpstr>Arial</vt:lpstr>
      <vt:lpstr>Calibri</vt:lpstr>
      <vt:lpstr>Cambria Math</vt:lpstr>
      <vt:lpstr>Courier New</vt:lpstr>
      <vt:lpstr>Gill Sans</vt:lpstr>
      <vt:lpstr>Helvetica Neue</vt:lpstr>
      <vt:lpstr>Wingdings</vt:lpstr>
      <vt:lpstr>Тема Office</vt:lpstr>
      <vt:lpstr>Формула</vt:lpstr>
      <vt:lpstr>Equation</vt:lpstr>
      <vt:lpstr>Методы расчета интеграла освещенности на основе трассировки лучей</vt:lpstr>
      <vt:lpstr>План лекции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Трассировка лучей</vt:lpstr>
      <vt:lpstr>Глобальное освещение</vt:lpstr>
      <vt:lpstr>Интеграл освещенности</vt:lpstr>
      <vt:lpstr>Интеграл освещенности</vt:lpstr>
      <vt:lpstr>Глобальное освещение</vt:lpstr>
      <vt:lpstr>Метод Монте-Карло</vt:lpstr>
      <vt:lpstr>Метод Монте-Карло</vt:lpstr>
      <vt:lpstr>Трассировка путей</vt:lpstr>
      <vt:lpstr>Метод Монте-Карло</vt:lpstr>
      <vt:lpstr>Трассировка путей</vt:lpstr>
      <vt:lpstr>PowerPoint Presentation</vt:lpstr>
      <vt:lpstr>Трассировка путей</vt:lpstr>
      <vt:lpstr>Что вычислять и когда остановиться?</vt:lpstr>
      <vt:lpstr>Выборка по значимости</vt:lpstr>
      <vt:lpstr>Генерация случайного луча</vt:lpstr>
      <vt:lpstr>Генерация случайного луча</vt:lpstr>
      <vt:lpstr>Генерация случайного луча</vt:lpstr>
      <vt:lpstr>Генерация случайного луча</vt:lpstr>
      <vt:lpstr>Генерация случайного луча</vt:lpstr>
      <vt:lpstr>Генерация случайного луча</vt:lpstr>
      <vt:lpstr>Пример работы алгоритма</vt:lpstr>
      <vt:lpstr>Трассировка путей</vt:lpstr>
      <vt:lpstr>PowerPoint Presentation</vt:lpstr>
      <vt:lpstr>Корректность</vt:lpstr>
      <vt:lpstr>Пример работы алгоритма</vt:lpstr>
      <vt:lpstr>Пример работы алгоритма</vt:lpstr>
      <vt:lpstr>Что дают теневые лучи?</vt:lpstr>
      <vt:lpstr>Пример работы алгоритма</vt:lpstr>
      <vt:lpstr>Две стратегии сэмплирования</vt:lpstr>
      <vt:lpstr>Пример работы алгоритма</vt:lpstr>
      <vt:lpstr>Ligh Tracing</vt:lpstr>
      <vt:lpstr>Трассировка путей</vt:lpstr>
      <vt:lpstr>Трассировка путей</vt:lpstr>
      <vt:lpstr>MLT, ERPT</vt:lpstr>
      <vt:lpstr>MLT, ERPT</vt:lpstr>
      <vt:lpstr>PowerPoint Presentation</vt:lpstr>
      <vt:lpstr>Монте-Карло Трассировка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Фотонные карты</vt:lpstr>
      <vt:lpstr>Кэш освещенности</vt:lpstr>
      <vt:lpstr>Кэш освещенности</vt:lpstr>
      <vt:lpstr>Кэш освещенности</vt:lpstr>
      <vt:lpstr>Кэш освещенности</vt:lpstr>
      <vt:lpstr>Кэш освещенности + FG</vt:lpstr>
      <vt:lpstr>Кэш освещенности + FG</vt:lpstr>
      <vt:lpstr>Параллельность</vt:lpstr>
      <vt:lpstr>Вопросы</vt:lpstr>
      <vt:lpstr>Резюме (ИМХО):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расчета интеграла освещенности на основе трассировки лучей</dc:title>
  <dc:creator>FROL</dc:creator>
  <cp:lastModifiedBy>FROL</cp:lastModifiedBy>
  <cp:revision>529</cp:revision>
  <dcterms:created xsi:type="dcterms:W3CDTF">2013-04-21T11:29:53Z</dcterms:created>
  <dcterms:modified xsi:type="dcterms:W3CDTF">2014-04-10T12:37:21Z</dcterms:modified>
</cp:coreProperties>
</file>